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87238"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50" autoAdjust="0"/>
    <p:restoredTop sz="94660"/>
  </p:normalViewPr>
  <p:slideViewPr>
    <p:cSldViewPr>
      <p:cViewPr varScale="1">
        <p:scale>
          <a:sx n="111" d="100"/>
          <a:sy n="111" d="100"/>
        </p:scale>
        <p:origin x="-948" y="-78"/>
      </p:cViewPr>
      <p:guideLst>
        <p:guide orient="horz" pos="2160"/>
        <p:guide pos="383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68C9E-3462-4530-B9A9-578AF793F7D9}" type="datetimeFigureOut">
              <a:rPr lang="en-GB" smtClean="0"/>
              <a:t>30/07/2014</a:t>
            </a:fld>
            <a:endParaRPr lang="en-GB"/>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30B4F9-F56B-4B1F-A7F6-68D0E6BDFCA5}" type="slidenum">
              <a:rPr lang="en-GB" smtClean="0"/>
              <a:t>‹#›</a:t>
            </a:fld>
            <a:endParaRPr lang="en-GB"/>
          </a:p>
        </p:txBody>
      </p:sp>
    </p:spTree>
    <p:extLst>
      <p:ext uri="{BB962C8B-B14F-4D97-AF65-F5344CB8AC3E}">
        <p14:creationId xmlns:p14="http://schemas.microsoft.com/office/powerpoint/2010/main" val="1042641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68032" y="6495778"/>
            <a:ext cx="3734309" cy="226497"/>
          </a:xfrm>
          <a:prstGeom prst="rect">
            <a:avLst/>
          </a:prstGeom>
        </p:spPr>
      </p:pic>
      <p:sp>
        <p:nvSpPr>
          <p:cNvPr id="5" name="Title 4"/>
          <p:cNvSpPr>
            <a:spLocks noGrp="1"/>
          </p:cNvSpPr>
          <p:nvPr>
            <p:ph type="ctrTitle" hasCustomPrompt="1"/>
          </p:nvPr>
        </p:nvSpPr>
        <p:spPr>
          <a:xfrm>
            <a:off x="899883" y="1440000"/>
            <a:ext cx="11035688" cy="1920000"/>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
        <p:nvSpPr>
          <p:cNvPr id="20" name="Subtitle 19"/>
          <p:cNvSpPr>
            <a:spLocks noGrp="1"/>
          </p:cNvSpPr>
          <p:nvPr>
            <p:ph type="subTitle" idx="1" hasCustomPrompt="1"/>
          </p:nvPr>
        </p:nvSpPr>
        <p:spPr>
          <a:xfrm>
            <a:off x="899883" y="3600000"/>
            <a:ext cx="11035688"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subtitle</a:t>
            </a:r>
            <a:endParaRPr kumimoji="0"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152945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708" y="4406901"/>
            <a:ext cx="10359152"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2708" y="2906713"/>
            <a:ext cx="10359152"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58510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7796278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5408" y="1440000"/>
            <a:ext cx="556037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9974534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484" y="1440000"/>
            <a:ext cx="111543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544" y="920442"/>
            <a:ext cx="11158547"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39" y="1197429"/>
            <a:ext cx="914281"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67880711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13" y="1440000"/>
            <a:ext cx="1115597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7" name="Rectangle 6"/>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8" name="Rectangle 7"/>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9" name="Rectangle 8"/>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
        <p:nvSpPr>
          <p:cNvPr id="11" name="Rectangle 10"/>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2" name="Rectangle 11"/>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5" name="Rectangle 4"/>
          <p:cNvSpPr/>
          <p:nvPr/>
        </p:nvSpPr>
        <p:spPr bwMode="auto">
          <a:xfrm>
            <a:off x="0" y="1524002"/>
            <a:ext cx="12187238"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6" name="Rectangle 5"/>
          <p:cNvSpPr/>
          <p:nvPr/>
        </p:nvSpPr>
        <p:spPr bwMode="auto">
          <a:xfrm>
            <a:off x="3987766" y="1023286"/>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7" name="Rectangle 6"/>
          <p:cNvSpPr/>
          <p:nvPr/>
        </p:nvSpPr>
        <p:spPr bwMode="auto">
          <a:xfrm>
            <a:off x="3987766" y="6105409"/>
            <a:ext cx="4082117"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1" name="Straight Connector 10"/>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14" y="1440000"/>
            <a:ext cx="5273651"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3" name="Content Placeholder 3"/>
          <p:cNvSpPr>
            <a:spLocks noGrp="1"/>
          </p:cNvSpPr>
          <p:nvPr>
            <p:ph sz="half" idx="2" hasCustomPrompt="1"/>
          </p:nvPr>
        </p:nvSpPr>
        <p:spPr>
          <a:xfrm>
            <a:off x="6076009" y="1440000"/>
            <a:ext cx="5559776"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0" name="Rectangle 9"/>
          <p:cNvSpPr/>
          <p:nvPr/>
        </p:nvSpPr>
        <p:spPr bwMode="auto">
          <a:xfrm>
            <a:off x="3987766" y="835138"/>
            <a:ext cx="4082117"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4" name="Rectangle 13"/>
          <p:cNvSpPr/>
          <p:nvPr/>
        </p:nvSpPr>
        <p:spPr bwMode="auto">
          <a:xfrm>
            <a:off x="3987766" y="6153729"/>
            <a:ext cx="4082117"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5" name="Straight Connector 14"/>
          <p:cNvCxnSpPr/>
          <p:nvPr/>
        </p:nvCxnSpPr>
        <p:spPr>
          <a:xfrm>
            <a:off x="468602"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606493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899883" y="2796214"/>
            <a:ext cx="11035688" cy="1013625"/>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790" y="2540002"/>
            <a:ext cx="9275000" cy="1479663"/>
          </a:xfrm>
        </p:spPr>
        <p:txBody>
          <a:bodyPr lIns="0" tIns="0" rIns="0" bIns="0">
            <a:noAutofit/>
          </a:bodyPr>
          <a:lstStyle>
            <a:lvl1pPr algn="l">
              <a:defRPr sz="3200" b="0" baseline="0">
                <a:solidFill>
                  <a:schemeClr val="accent1"/>
                </a:solidFill>
                <a:effectLst/>
              </a:defRPr>
            </a:lvl1pPr>
          </a:lstStyle>
          <a:p>
            <a:r>
              <a:rPr kumimoji="0" lang="en-GB" dirty="0" smtClean="0"/>
              <a:t>Type or insert a quote into this box ensuring each line of text is as equal as possible.  There are three line to fill so please edit as required.  Character count </a:t>
            </a:r>
            <a:r>
              <a:rPr kumimoji="0" lang="en-GB" dirty="0" err="1" smtClean="0"/>
              <a:t>approx</a:t>
            </a:r>
            <a:r>
              <a:rPr kumimoji="0" lang="en-GB" dirty="0" smtClean="0"/>
              <a:t> 160</a:t>
            </a:r>
            <a:endParaRPr kumimoji="0" lang="en-US" dirty="0"/>
          </a:p>
        </p:txBody>
      </p:sp>
      <p:sp>
        <p:nvSpPr>
          <p:cNvPr id="12" name="TextBox 11"/>
          <p:cNvSpPr txBox="1"/>
          <p:nvPr/>
        </p:nvSpPr>
        <p:spPr>
          <a:xfrm>
            <a:off x="3358105" y="4515556"/>
            <a:ext cx="914281" cy="914400"/>
          </a:xfrm>
          <a:prstGeom prst="rect">
            <a:avLst/>
          </a:prstGeom>
        </p:spPr>
        <p:txBody>
          <a:bodyPr vert="horz" wrap="none" lIns="0" tIns="0" rIns="0" bIns="0" rtlCol="0" anchor="t">
            <a:normAutofit/>
          </a:bodyPr>
          <a:lstStyle/>
          <a:p>
            <a:endParaRPr lang="en-US" dirty="0" smtClean="0"/>
          </a:p>
        </p:txBody>
      </p:sp>
      <p:sp>
        <p:nvSpPr>
          <p:cNvPr id="14" name="Text Placeholder 13"/>
          <p:cNvSpPr>
            <a:spLocks noGrp="1"/>
          </p:cNvSpPr>
          <p:nvPr>
            <p:ph type="body" sz="quarter" idx="11" hasCustomPrompt="1"/>
          </p:nvPr>
        </p:nvSpPr>
        <p:spPr>
          <a:xfrm>
            <a:off x="6180041" y="4524560"/>
            <a:ext cx="4710378"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smtClean="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11" y="336000"/>
            <a:ext cx="11158547" cy="576000"/>
          </a:xfrm>
          <a:prstGeom prst="rect">
            <a:avLst/>
          </a:prstGeom>
        </p:spPr>
        <p:txBody>
          <a:bodyPr vert="horz" lIns="0" tIns="0" rIns="0" bIns="0" anchor="t">
            <a:normAutofit/>
          </a:bodyPr>
          <a:lstStyle/>
          <a:p>
            <a:r>
              <a:rPr kumimoji="0" lang="en-GB" dirty="0" smtClean="0"/>
              <a:t>Click to Edit Title</a:t>
            </a:r>
            <a:endParaRPr kumimoji="0" lang="en-US" dirty="0"/>
          </a:p>
        </p:txBody>
      </p:sp>
      <p:sp>
        <p:nvSpPr>
          <p:cNvPr id="4" name="Text Placeholder 3"/>
          <p:cNvSpPr>
            <a:spLocks noGrp="1"/>
          </p:cNvSpPr>
          <p:nvPr>
            <p:ph type="body" idx="1"/>
          </p:nvPr>
        </p:nvSpPr>
        <p:spPr>
          <a:xfrm>
            <a:off x="479813" y="1440000"/>
            <a:ext cx="11155973" cy="4680000"/>
          </a:xfrm>
          <a:prstGeom prst="rect">
            <a:avLst/>
          </a:prstGeom>
        </p:spPr>
        <p:txBody>
          <a:bodyPr vert="horz" lIns="0" tIns="0" rIns="0" bIns="0">
            <a:noAutofit/>
          </a:bodyPr>
          <a:lstStyle/>
          <a:p>
            <a:pPr lvl="0" eaLnBrk="1" latinLnBrk="0" hangingPunct="1"/>
            <a:r>
              <a:rPr kumimoji="0" lang="en-GB" dirty="0" smtClean="0"/>
              <a:t>Click to edit text</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7" name="Slide Number Placeholder 4"/>
          <p:cNvSpPr txBox="1">
            <a:spLocks/>
          </p:cNvSpPr>
          <p:nvPr/>
        </p:nvSpPr>
        <p:spPr>
          <a:xfrm>
            <a:off x="477726" y="6559369"/>
            <a:ext cx="130287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smtClean="0"/>
          </a:p>
          <a:p>
            <a:endParaRPr lang="en-US" b="0" dirty="0"/>
          </a:p>
        </p:txBody>
      </p:sp>
      <p:pic>
        <p:nvPicPr>
          <p:cNvPr id="5" name="Picture 4"/>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751344" y="6313932"/>
            <a:ext cx="1164431" cy="36369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hyperlink" Target="http://infocenter.arm.com/help/topic/com.arm.doc.dui0662b/DUI0662B_cortex_m0p_r0p1_dgug.pdf" TargetMode="External"/><Relationship Id="rId2" Type="http://schemas.openxmlformats.org/officeDocument/2006/relationships/hyperlink" Target="http://infocenter.arm.com/help/topic/com.arm.doc.ddi0484c/DDI0484C_cortex_m0p_r0p1_trm.pdf" TargetMode="External"/><Relationship Id="rId1" Type="http://schemas.openxmlformats.org/officeDocument/2006/relationships/slideLayout" Target="../slideLayouts/slideLayout11.xml"/><Relationship Id="rId4" Type="http://schemas.openxmlformats.org/officeDocument/2006/relationships/hyperlink" Target="http://www.arm.com/products/processors/cortex-m/cortex-m0plus.php"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939800" y="1440000"/>
            <a:ext cx="10414000" cy="1920000"/>
          </a:xfrm>
        </p:spPr>
        <p:txBody>
          <a:bodyPr/>
          <a:lstStyle/>
          <a:p>
            <a:pPr eaLnBrk="1" hangingPunct="1"/>
            <a:r>
              <a:rPr lang="en-GB" sz="3600" dirty="0" smtClean="0"/>
              <a:t>The ARM Cortex-M0+ Processor Architecture </a:t>
            </a:r>
            <a:br>
              <a:rPr lang="en-GB" sz="3600" dirty="0" smtClean="0"/>
            </a:br>
            <a:r>
              <a:rPr lang="en-GB" sz="3600" dirty="0" smtClean="0"/>
              <a:t>Part-2</a:t>
            </a:r>
          </a:p>
        </p:txBody>
      </p:sp>
    </p:spTree>
    <p:extLst>
      <p:ext uri="{BB962C8B-B14F-4D97-AF65-F5344CB8AC3E}">
        <p14:creationId xmlns:p14="http://schemas.microsoft.com/office/powerpoint/2010/main" val="9218784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Bit-band Operation Example</a:t>
            </a:r>
            <a:endParaRPr lang="en-GB" dirty="0"/>
          </a:p>
        </p:txBody>
      </p:sp>
      <p:sp>
        <p:nvSpPr>
          <p:cNvPr id="3" name="Content Placeholder 2"/>
          <p:cNvSpPr>
            <a:spLocks noGrp="1"/>
          </p:cNvSpPr>
          <p:nvPr>
            <p:ph idx="1"/>
          </p:nvPr>
        </p:nvSpPr>
        <p:spPr>
          <a:xfrm>
            <a:off x="609600" y="906463"/>
            <a:ext cx="10789052" cy="5397519"/>
          </a:xfrm>
        </p:spPr>
        <p:txBody>
          <a:bodyPr/>
          <a:lstStyle/>
          <a:p>
            <a:r>
              <a:rPr lang="en-GB" sz="1800" dirty="0" smtClean="0"/>
              <a:t>For example, in order to set bit[3] in word data in address 0x20000000:</a:t>
            </a:r>
          </a:p>
          <a:p>
            <a:pPr lvl="1"/>
            <a:endParaRPr lang="en-GB" sz="1400" dirty="0" smtClean="0"/>
          </a:p>
          <a:p>
            <a:pPr lvl="1"/>
            <a:endParaRPr lang="en-GB" sz="1400" dirty="0"/>
          </a:p>
          <a:p>
            <a:pPr lvl="1"/>
            <a:endParaRPr lang="en-GB" sz="1400" dirty="0" smtClean="0"/>
          </a:p>
          <a:p>
            <a:pPr lvl="1"/>
            <a:endParaRPr lang="en-GB" sz="1400" dirty="0"/>
          </a:p>
          <a:p>
            <a:pPr lvl="1"/>
            <a:endParaRPr lang="en-GB" sz="1400" dirty="0" smtClean="0"/>
          </a:p>
          <a:p>
            <a:pPr lvl="1"/>
            <a:endParaRPr lang="en-GB" sz="1400" dirty="0"/>
          </a:p>
          <a:p>
            <a:pPr>
              <a:spcBef>
                <a:spcPts val="600"/>
              </a:spcBef>
            </a:pPr>
            <a:r>
              <a:rPr lang="en-GB" sz="1800" dirty="0"/>
              <a:t>Read-Modify-Write </a:t>
            </a:r>
            <a:r>
              <a:rPr lang="en-GB" sz="1800" dirty="0" smtClean="0"/>
              <a:t>operation</a:t>
            </a:r>
            <a:endParaRPr lang="en-GB" sz="1800" dirty="0"/>
          </a:p>
          <a:p>
            <a:pPr lvl="1">
              <a:spcBef>
                <a:spcPts val="600"/>
              </a:spcBef>
            </a:pPr>
            <a:r>
              <a:rPr lang="en-GB" sz="1400" dirty="0" smtClean="0"/>
              <a:t>Read the real data </a:t>
            </a:r>
            <a:r>
              <a:rPr lang="en-GB" sz="1400" dirty="0"/>
              <a:t>address (</a:t>
            </a:r>
            <a:r>
              <a:rPr lang="en-GB" sz="1400" dirty="0" smtClean="0"/>
              <a:t>0x20000000)</a:t>
            </a:r>
          </a:p>
          <a:p>
            <a:pPr lvl="1">
              <a:spcBef>
                <a:spcPts val="600"/>
              </a:spcBef>
            </a:pPr>
            <a:r>
              <a:rPr lang="en-GB" sz="1400" dirty="0" smtClean="0"/>
              <a:t>Modify the desired bit (retain other bits unchanged)</a:t>
            </a:r>
          </a:p>
          <a:p>
            <a:pPr lvl="1">
              <a:spcBef>
                <a:spcPts val="600"/>
              </a:spcBef>
            </a:pPr>
            <a:r>
              <a:rPr lang="en-GB" sz="1400" dirty="0" smtClean="0"/>
              <a:t>Write the modified data back</a:t>
            </a:r>
          </a:p>
          <a:p>
            <a:pPr>
              <a:spcBef>
                <a:spcPts val="600"/>
              </a:spcBef>
            </a:pPr>
            <a:r>
              <a:rPr lang="en-GB" sz="1800" dirty="0" smtClean="0"/>
              <a:t>Bit-band operation</a:t>
            </a:r>
            <a:endParaRPr lang="en-GB" sz="1800" dirty="0"/>
          </a:p>
          <a:p>
            <a:pPr lvl="1">
              <a:spcBef>
                <a:spcPts val="600"/>
              </a:spcBef>
            </a:pPr>
            <a:r>
              <a:rPr lang="en-GB" sz="1400" dirty="0" smtClean="0"/>
              <a:t>Directly set the bit by writing ‘1’ to address 0x2200000C, </a:t>
            </a:r>
            <a:r>
              <a:rPr lang="en-GB" sz="1400" dirty="0"/>
              <a:t>which is the alias address of </a:t>
            </a:r>
            <a:r>
              <a:rPr lang="en-GB" sz="1400" dirty="0" smtClean="0"/>
              <a:t>the fourth </a:t>
            </a:r>
            <a:r>
              <a:rPr lang="en-GB" sz="1400" dirty="0"/>
              <a:t>bit of the 32-bit data at 0x20000000 </a:t>
            </a:r>
          </a:p>
          <a:p>
            <a:pPr lvl="2">
              <a:spcBef>
                <a:spcPts val="600"/>
              </a:spcBef>
            </a:pPr>
            <a:r>
              <a:rPr lang="en-GB" sz="1400" dirty="0" smtClean="0"/>
              <a:t>In effect, this single instruction is  mapped to 2 bus transfers: read data </a:t>
            </a:r>
            <a:r>
              <a:rPr lang="en-GB" sz="1400" dirty="0"/>
              <a:t>from 0x20000000 </a:t>
            </a:r>
            <a:r>
              <a:rPr lang="en-GB" sz="1400" dirty="0" smtClean="0"/>
              <a:t>to the buffer, and then write to 0x20000000 from the buffer with bit [3] set</a:t>
            </a:r>
          </a:p>
          <a:p>
            <a:endParaRPr lang="en-GB" sz="1800" dirty="0"/>
          </a:p>
        </p:txBody>
      </p:sp>
      <p:sp>
        <p:nvSpPr>
          <p:cNvPr id="9" name="Rectangle 8"/>
          <p:cNvSpPr/>
          <p:nvPr/>
        </p:nvSpPr>
        <p:spPr bwMode="auto">
          <a:xfrm>
            <a:off x="600550" y="1570612"/>
            <a:ext cx="5206311" cy="1549102"/>
          </a:xfrm>
          <a:prstGeom prst="rect">
            <a:avLst/>
          </a:prstGeom>
          <a:solidFill>
            <a:schemeClr val="bg1">
              <a:lumMod val="95000"/>
            </a:schemeClr>
          </a:solidFill>
          <a:ln w="12700" cap="flat" cmpd="sng" algn="ctr">
            <a:solidFill>
              <a:schemeClr val="tx1">
                <a:lumMod val="75000"/>
                <a:lumOff val="2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180000" tIns="180000" rIns="180000" bIns="180000" numCol="1" rtlCol="0" anchor="t" anchorCtr="0" compatLnSpc="1">
            <a:prstTxWarp prst="textNoShape">
              <a:avLst/>
            </a:prstTxWarp>
          </a:bodyPr>
          <a:lstStyle/>
          <a:p>
            <a:r>
              <a:rPr lang="pt-BR" sz="1200" b="0" dirty="0" smtClean="0">
                <a:latin typeface="Lucida Console" panose="020B0609040504020204" pitchFamily="49" charset="0"/>
              </a:rPr>
              <a:t>;Read-Modify-Write Operation</a:t>
            </a:r>
          </a:p>
          <a:p>
            <a:endParaRPr lang="pt-BR" sz="1200" b="0" dirty="0" smtClean="0">
              <a:latin typeface="Lucida Console" panose="020B0609040504020204" pitchFamily="49" charset="0"/>
            </a:endParaRPr>
          </a:p>
          <a:p>
            <a:r>
              <a:rPr lang="pt-BR" sz="1200" b="0" dirty="0" smtClean="0">
                <a:latin typeface="Lucida Console" panose="020B0609040504020204" pitchFamily="49" charset="0"/>
              </a:rPr>
              <a:t>LDR     R1</a:t>
            </a:r>
            <a:r>
              <a:rPr lang="pt-BR" sz="1200" b="0" dirty="0">
                <a:latin typeface="Lucida Console" panose="020B0609040504020204" pitchFamily="49" charset="0"/>
              </a:rPr>
              <a:t>, =</a:t>
            </a:r>
            <a:r>
              <a:rPr lang="pt-BR" sz="1200" b="0" dirty="0" smtClean="0">
                <a:latin typeface="Lucida Console" panose="020B0609040504020204" pitchFamily="49" charset="0"/>
              </a:rPr>
              <a:t>0x20000000  ;Setup address</a:t>
            </a:r>
            <a:endParaRPr lang="pt-BR" sz="1200" b="0" dirty="0">
              <a:latin typeface="Lucida Console" panose="020B0609040504020204" pitchFamily="49" charset="0"/>
            </a:endParaRPr>
          </a:p>
          <a:p>
            <a:r>
              <a:rPr lang="pt-BR" sz="1200" b="0" dirty="0" smtClean="0">
                <a:latin typeface="Lucida Console" panose="020B0609040504020204" pitchFamily="49" charset="0"/>
              </a:rPr>
              <a:t>LDR     R0</a:t>
            </a:r>
            <a:r>
              <a:rPr lang="pt-BR" sz="1200" b="0" dirty="0">
                <a:latin typeface="Lucida Console" panose="020B0609040504020204" pitchFamily="49" charset="0"/>
              </a:rPr>
              <a:t>, [</a:t>
            </a:r>
            <a:r>
              <a:rPr lang="pt-BR" sz="1200" b="0" dirty="0" smtClean="0">
                <a:latin typeface="Lucida Console" panose="020B0609040504020204" pitchFamily="49" charset="0"/>
              </a:rPr>
              <a:t>R1]	     ;Read</a:t>
            </a:r>
          </a:p>
          <a:p>
            <a:r>
              <a:rPr lang="pt-BR" sz="1200" b="0" dirty="0" smtClean="0">
                <a:latin typeface="Lucida Console" panose="020B0609040504020204" pitchFamily="49" charset="0"/>
              </a:rPr>
              <a:t>ORR.W   R0</a:t>
            </a:r>
            <a:r>
              <a:rPr lang="pt-BR" sz="1200" b="0" dirty="0">
                <a:latin typeface="Lucida Console" panose="020B0609040504020204" pitchFamily="49" charset="0"/>
              </a:rPr>
              <a:t>, #</a:t>
            </a:r>
            <a:r>
              <a:rPr lang="pt-BR" sz="1200" b="0" dirty="0" smtClean="0">
                <a:latin typeface="Lucida Console" panose="020B0609040504020204" pitchFamily="49" charset="0"/>
              </a:rPr>
              <a:t>0x8	     ;Modify bit</a:t>
            </a:r>
            <a:endParaRPr lang="pt-BR" sz="1200" b="0" dirty="0">
              <a:latin typeface="Lucida Console" panose="020B0609040504020204" pitchFamily="49" charset="0"/>
            </a:endParaRPr>
          </a:p>
          <a:p>
            <a:r>
              <a:rPr lang="pt-BR" sz="1200" b="0" dirty="0">
                <a:latin typeface="Lucida Console" panose="020B0609040504020204" pitchFamily="49" charset="0"/>
              </a:rPr>
              <a:t>STR  </a:t>
            </a:r>
            <a:r>
              <a:rPr lang="pt-BR" sz="1200" b="0" dirty="0" smtClean="0">
                <a:latin typeface="Lucida Console" panose="020B0609040504020204" pitchFamily="49" charset="0"/>
              </a:rPr>
              <a:t>   R0</a:t>
            </a:r>
            <a:r>
              <a:rPr lang="pt-BR" sz="1200" b="0" dirty="0">
                <a:latin typeface="Lucida Console" panose="020B0609040504020204" pitchFamily="49" charset="0"/>
              </a:rPr>
              <a:t>, [R1</a:t>
            </a:r>
            <a:r>
              <a:rPr lang="pt-BR" sz="1200" b="0" dirty="0" smtClean="0">
                <a:latin typeface="Lucida Console" panose="020B0609040504020204" pitchFamily="49" charset="0"/>
              </a:rPr>
              <a:t>]	     ;Write back</a:t>
            </a:r>
            <a:endParaRPr lang="pt-BR" sz="1200" b="0" dirty="0">
              <a:latin typeface="Lucida Console" panose="020B0609040504020204" pitchFamily="49" charset="0"/>
            </a:endParaRPr>
          </a:p>
        </p:txBody>
      </p:sp>
      <p:sp>
        <p:nvSpPr>
          <p:cNvPr id="7" name="Rectangle 6"/>
          <p:cNvSpPr/>
          <p:nvPr/>
        </p:nvSpPr>
        <p:spPr bwMode="auto">
          <a:xfrm>
            <a:off x="6192341" y="1570612"/>
            <a:ext cx="5206311" cy="1549102"/>
          </a:xfrm>
          <a:prstGeom prst="rect">
            <a:avLst/>
          </a:prstGeom>
          <a:solidFill>
            <a:schemeClr val="bg1">
              <a:lumMod val="95000"/>
            </a:schemeClr>
          </a:solidFill>
          <a:ln w="12700" cap="flat" cmpd="sng" algn="ctr">
            <a:solidFill>
              <a:schemeClr val="tx1">
                <a:lumMod val="75000"/>
                <a:lumOff val="2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180000" tIns="180000" rIns="180000" bIns="180000" numCol="1" rtlCol="0" anchor="t" anchorCtr="0" compatLnSpc="1">
            <a:prstTxWarp prst="textNoShape">
              <a:avLst/>
            </a:prstTxWarp>
          </a:bodyPr>
          <a:lstStyle/>
          <a:p>
            <a:r>
              <a:rPr lang="pt-BR" sz="1200" b="0" dirty="0" smtClean="0">
                <a:latin typeface="Lucida Console" panose="020B0609040504020204" pitchFamily="49" charset="0"/>
              </a:rPr>
              <a:t>;Bit-band Operation</a:t>
            </a:r>
          </a:p>
          <a:p>
            <a:endParaRPr lang="pt-BR" sz="1200" b="0" dirty="0">
              <a:latin typeface="Lucida Console" panose="020B0609040504020204" pitchFamily="49" charset="0"/>
            </a:endParaRPr>
          </a:p>
          <a:p>
            <a:r>
              <a:rPr lang="pt-BR" sz="1200" b="0" dirty="0" smtClean="0">
                <a:latin typeface="Lucida Console" panose="020B0609040504020204" pitchFamily="49" charset="0"/>
              </a:rPr>
              <a:t>LDR     R1</a:t>
            </a:r>
            <a:r>
              <a:rPr lang="pt-BR" sz="1200" b="0" dirty="0">
                <a:latin typeface="Lucida Console" panose="020B0609040504020204" pitchFamily="49" charset="0"/>
              </a:rPr>
              <a:t>, =</a:t>
            </a:r>
            <a:r>
              <a:rPr lang="pt-BR" sz="1200" b="0" dirty="0" smtClean="0">
                <a:latin typeface="Lucida Console" panose="020B0609040504020204" pitchFamily="49" charset="0"/>
              </a:rPr>
              <a:t>0x2200000C  ;Setup address</a:t>
            </a:r>
            <a:endParaRPr lang="pt-BR" sz="1200" b="0" dirty="0">
              <a:latin typeface="Lucida Console" panose="020B0609040504020204" pitchFamily="49" charset="0"/>
            </a:endParaRPr>
          </a:p>
          <a:p>
            <a:r>
              <a:rPr lang="pt-BR" sz="1200" b="0" dirty="0" smtClean="0">
                <a:latin typeface="Lucida Console" panose="020B0609040504020204" pitchFamily="49" charset="0"/>
              </a:rPr>
              <a:t>MOV     R0</a:t>
            </a:r>
            <a:r>
              <a:rPr lang="pt-BR" sz="1200" b="0" dirty="0">
                <a:latin typeface="Lucida Console" panose="020B0609040504020204" pitchFamily="49" charset="0"/>
              </a:rPr>
              <a:t>, </a:t>
            </a:r>
            <a:r>
              <a:rPr lang="pt-BR" sz="1200" b="0" dirty="0" smtClean="0">
                <a:latin typeface="Lucida Console" panose="020B0609040504020204" pitchFamily="49" charset="0"/>
              </a:rPr>
              <a:t>#1	     ;Load data</a:t>
            </a:r>
          </a:p>
          <a:p>
            <a:r>
              <a:rPr lang="pt-BR" sz="1200" b="0" dirty="0" smtClean="0">
                <a:latin typeface="Lucida Console" panose="020B0609040504020204" pitchFamily="49" charset="0"/>
              </a:rPr>
              <a:t>STR     R0</a:t>
            </a:r>
            <a:r>
              <a:rPr lang="pt-BR" sz="1200" b="0" dirty="0">
                <a:latin typeface="Lucida Console" panose="020B0609040504020204" pitchFamily="49" charset="0"/>
              </a:rPr>
              <a:t>, [R1</a:t>
            </a:r>
            <a:r>
              <a:rPr lang="pt-BR" sz="1200" b="0" dirty="0" smtClean="0">
                <a:latin typeface="Lucida Console" panose="020B0609040504020204" pitchFamily="49" charset="0"/>
              </a:rPr>
              <a:t>]	     ;Write</a:t>
            </a:r>
            <a:endParaRPr lang="pt-BR" sz="1200" b="0" dirty="0">
              <a:latin typeface="Lucida Console" panose="020B0609040504020204" pitchFamily="49" charset="0"/>
            </a:endParaRPr>
          </a:p>
        </p:txBody>
      </p:sp>
    </p:spTree>
    <p:extLst>
      <p:ext uri="{BB962C8B-B14F-4D97-AF65-F5344CB8AC3E}">
        <p14:creationId xmlns:p14="http://schemas.microsoft.com/office/powerpoint/2010/main" val="2315547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Bit-band Alias Address</a:t>
            </a:r>
            <a:endParaRPr lang="en-GB" dirty="0"/>
          </a:p>
        </p:txBody>
      </p:sp>
      <p:sp>
        <p:nvSpPr>
          <p:cNvPr id="3" name="Content Placeholder 2"/>
          <p:cNvSpPr>
            <a:spLocks noGrp="1"/>
          </p:cNvSpPr>
          <p:nvPr>
            <p:ph idx="1"/>
          </p:nvPr>
        </p:nvSpPr>
        <p:spPr>
          <a:xfrm>
            <a:off x="622300" y="1363665"/>
            <a:ext cx="10858500" cy="2065336"/>
          </a:xfrm>
        </p:spPr>
        <p:txBody>
          <a:bodyPr/>
          <a:lstStyle/>
          <a:p>
            <a:r>
              <a:rPr lang="en-GB" sz="1800" dirty="0" smtClean="0"/>
              <a:t>Each bit of the 32-bit data is one-to-one mapped to the bit-band alias address</a:t>
            </a:r>
          </a:p>
          <a:p>
            <a:pPr lvl="1"/>
            <a:r>
              <a:rPr lang="en-GB" sz="1600" dirty="0" smtClean="0"/>
              <a:t>For example, the fourth bit (bit [3]) of the data </a:t>
            </a:r>
            <a:r>
              <a:rPr lang="en-GB" sz="1600" dirty="0"/>
              <a:t>at </a:t>
            </a:r>
            <a:r>
              <a:rPr lang="en-GB" sz="1600" dirty="0" smtClean="0"/>
              <a:t>0x20000000 is mapped to the bit-band </a:t>
            </a:r>
            <a:r>
              <a:rPr lang="en-GB" sz="1600" dirty="0"/>
              <a:t>alias address </a:t>
            </a:r>
            <a:r>
              <a:rPr lang="en-GB" sz="1600" dirty="0" smtClean="0"/>
              <a:t>at 0x2200000C</a:t>
            </a:r>
          </a:p>
          <a:p>
            <a:pPr lvl="1"/>
            <a:r>
              <a:rPr lang="en-GB" sz="1600" dirty="0" smtClean="0"/>
              <a:t>Hence, to set bit [3] of the data at 0x20000000, we only need to write ‘1’ to address 0x2200000C</a:t>
            </a:r>
          </a:p>
          <a:p>
            <a:pPr lvl="1"/>
            <a:r>
              <a:rPr lang="en-GB" sz="1600" dirty="0" smtClean="0"/>
              <a:t>In Cortex-M0+, there are two pre-defined bit-band alias regions: one for SRAM region, and one for peripherals region</a:t>
            </a:r>
            <a:endParaRPr lang="en-GB" sz="1600" dirty="0"/>
          </a:p>
        </p:txBody>
      </p:sp>
      <p:sp>
        <p:nvSpPr>
          <p:cNvPr id="4" name="Rectangle 3"/>
          <p:cNvSpPr/>
          <p:nvPr/>
        </p:nvSpPr>
        <p:spPr bwMode="auto">
          <a:xfrm>
            <a:off x="3804875" y="5324978"/>
            <a:ext cx="242539" cy="233274"/>
          </a:xfrm>
          <a:prstGeom prst="rect">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5" name="Rectangle 4"/>
          <p:cNvSpPr/>
          <p:nvPr/>
        </p:nvSpPr>
        <p:spPr bwMode="auto">
          <a:xfrm>
            <a:off x="2116728"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6" name="Rectangle 5"/>
          <p:cNvSpPr/>
          <p:nvPr/>
        </p:nvSpPr>
        <p:spPr bwMode="auto">
          <a:xfrm>
            <a:off x="2359267"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 name="Rectangle 6"/>
          <p:cNvSpPr/>
          <p:nvPr/>
        </p:nvSpPr>
        <p:spPr bwMode="auto">
          <a:xfrm>
            <a:off x="2596030"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8" name="Rectangle 7"/>
          <p:cNvSpPr/>
          <p:nvPr/>
        </p:nvSpPr>
        <p:spPr bwMode="auto">
          <a:xfrm>
            <a:off x="2838570"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9" name="Rectangle 8"/>
          <p:cNvSpPr/>
          <p:nvPr/>
        </p:nvSpPr>
        <p:spPr bwMode="auto">
          <a:xfrm>
            <a:off x="3083033"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10" name="Rectangle 9"/>
          <p:cNvSpPr/>
          <p:nvPr/>
        </p:nvSpPr>
        <p:spPr bwMode="auto">
          <a:xfrm>
            <a:off x="3325573"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1" name="Rectangle 10"/>
          <p:cNvSpPr/>
          <p:nvPr/>
        </p:nvSpPr>
        <p:spPr bwMode="auto">
          <a:xfrm>
            <a:off x="3562337"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2" name="Rectangle 11"/>
          <p:cNvSpPr/>
          <p:nvPr/>
        </p:nvSpPr>
        <p:spPr bwMode="auto">
          <a:xfrm>
            <a:off x="4041640"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3" name="Rectangle 12"/>
          <p:cNvSpPr/>
          <p:nvPr/>
        </p:nvSpPr>
        <p:spPr bwMode="auto">
          <a:xfrm>
            <a:off x="4284178"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4" name="Rectangle 13"/>
          <p:cNvSpPr/>
          <p:nvPr/>
        </p:nvSpPr>
        <p:spPr bwMode="auto">
          <a:xfrm>
            <a:off x="4520942"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5" name="Rectangle 14"/>
          <p:cNvSpPr/>
          <p:nvPr/>
        </p:nvSpPr>
        <p:spPr bwMode="auto">
          <a:xfrm>
            <a:off x="4763481"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6" name="Rectangle 15"/>
          <p:cNvSpPr/>
          <p:nvPr/>
        </p:nvSpPr>
        <p:spPr bwMode="auto">
          <a:xfrm>
            <a:off x="5006019"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7" name="Rectangle 16"/>
          <p:cNvSpPr/>
          <p:nvPr/>
        </p:nvSpPr>
        <p:spPr bwMode="auto">
          <a:xfrm>
            <a:off x="5248559"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8" name="Rectangle 17"/>
          <p:cNvSpPr/>
          <p:nvPr/>
        </p:nvSpPr>
        <p:spPr bwMode="auto">
          <a:xfrm>
            <a:off x="5485322"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9" name="Rectangle 18"/>
          <p:cNvSpPr/>
          <p:nvPr/>
        </p:nvSpPr>
        <p:spPr bwMode="auto">
          <a:xfrm>
            <a:off x="5727863" y="5324978"/>
            <a:ext cx="240614"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0" name="Rectangle 19"/>
          <p:cNvSpPr/>
          <p:nvPr/>
        </p:nvSpPr>
        <p:spPr bwMode="auto">
          <a:xfrm>
            <a:off x="5962701"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1" name="Rectangle 20"/>
          <p:cNvSpPr/>
          <p:nvPr/>
        </p:nvSpPr>
        <p:spPr bwMode="auto">
          <a:xfrm>
            <a:off x="6205240"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2" name="Rectangle 21"/>
          <p:cNvSpPr/>
          <p:nvPr/>
        </p:nvSpPr>
        <p:spPr bwMode="auto">
          <a:xfrm>
            <a:off x="6442003"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3" name="Rectangle 22"/>
          <p:cNvSpPr/>
          <p:nvPr/>
        </p:nvSpPr>
        <p:spPr bwMode="auto">
          <a:xfrm>
            <a:off x="6684542"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4" name="Rectangle 23"/>
          <p:cNvSpPr/>
          <p:nvPr/>
        </p:nvSpPr>
        <p:spPr bwMode="auto">
          <a:xfrm>
            <a:off x="6927082"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5" name="Rectangle 24"/>
          <p:cNvSpPr/>
          <p:nvPr/>
        </p:nvSpPr>
        <p:spPr bwMode="auto">
          <a:xfrm>
            <a:off x="7169620"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6" name="Rectangle 25"/>
          <p:cNvSpPr/>
          <p:nvPr/>
        </p:nvSpPr>
        <p:spPr bwMode="auto">
          <a:xfrm>
            <a:off x="7406385"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7" name="Rectangle 26"/>
          <p:cNvSpPr/>
          <p:nvPr/>
        </p:nvSpPr>
        <p:spPr bwMode="auto">
          <a:xfrm>
            <a:off x="7648924"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8" name="Rectangle 27"/>
          <p:cNvSpPr/>
          <p:nvPr/>
        </p:nvSpPr>
        <p:spPr bwMode="auto">
          <a:xfrm>
            <a:off x="7885687"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29" name="Rectangle 28"/>
          <p:cNvSpPr/>
          <p:nvPr/>
        </p:nvSpPr>
        <p:spPr bwMode="auto">
          <a:xfrm>
            <a:off x="8128226" y="5324978"/>
            <a:ext cx="242539" cy="233274"/>
          </a:xfrm>
          <a:prstGeom prst="rect">
            <a:avLst/>
          </a:prstGeom>
          <a:solidFill>
            <a:schemeClr val="accent2">
              <a:lumMod val="40000"/>
              <a:lumOff val="60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0" name="Rectangle 29"/>
          <p:cNvSpPr/>
          <p:nvPr/>
        </p:nvSpPr>
        <p:spPr bwMode="auto">
          <a:xfrm>
            <a:off x="8364991" y="5324978"/>
            <a:ext cx="242539" cy="233274"/>
          </a:xfrm>
          <a:prstGeom prst="rect">
            <a:avLst/>
          </a:prstGeom>
          <a:solidFill>
            <a:schemeClr val="bg1">
              <a:lumMod val="95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1" name="Rectangle 30"/>
          <p:cNvSpPr/>
          <p:nvPr/>
        </p:nvSpPr>
        <p:spPr bwMode="auto">
          <a:xfrm>
            <a:off x="8607529"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2" name="Rectangle 31"/>
          <p:cNvSpPr/>
          <p:nvPr/>
        </p:nvSpPr>
        <p:spPr bwMode="auto">
          <a:xfrm>
            <a:off x="8850068" y="5324978"/>
            <a:ext cx="242539" cy="233274"/>
          </a:xfrm>
          <a:prstGeom prst="rect">
            <a:avLst/>
          </a:prstGeom>
          <a:solidFill>
            <a:schemeClr val="accent2">
              <a:lumMod val="40000"/>
              <a:lumOff val="60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3" name="Rectangle 32"/>
          <p:cNvSpPr/>
          <p:nvPr/>
        </p:nvSpPr>
        <p:spPr bwMode="auto">
          <a:xfrm>
            <a:off x="9092608" y="5324978"/>
            <a:ext cx="242539" cy="233274"/>
          </a:xfrm>
          <a:prstGeom prst="rect">
            <a:avLst/>
          </a:prstGeom>
          <a:solidFill>
            <a:schemeClr val="bg1">
              <a:lumMod val="95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4" name="Rectangle 33"/>
          <p:cNvSpPr/>
          <p:nvPr/>
        </p:nvSpPr>
        <p:spPr bwMode="auto">
          <a:xfrm>
            <a:off x="9329371" y="5324978"/>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5" name="Rectangle 34"/>
          <p:cNvSpPr/>
          <p:nvPr/>
        </p:nvSpPr>
        <p:spPr bwMode="auto">
          <a:xfrm>
            <a:off x="9571910" y="5324978"/>
            <a:ext cx="242539" cy="233274"/>
          </a:xfrm>
          <a:prstGeom prst="rect">
            <a:avLst/>
          </a:prstGeom>
          <a:solidFill>
            <a:schemeClr val="accent2">
              <a:lumMod val="40000"/>
              <a:lumOff val="6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6" name="Rectangle 35"/>
          <p:cNvSpPr/>
          <p:nvPr/>
        </p:nvSpPr>
        <p:spPr bwMode="auto">
          <a:xfrm>
            <a:off x="2116728" y="5324978"/>
            <a:ext cx="7697720" cy="233274"/>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38" name="Rectangle 37"/>
          <p:cNvSpPr/>
          <p:nvPr/>
        </p:nvSpPr>
        <p:spPr bwMode="auto">
          <a:xfrm>
            <a:off x="3804875" y="4837929"/>
            <a:ext cx="242539" cy="233274"/>
          </a:xfrm>
          <a:prstGeom prst="rect">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39" name="Rectangle 38"/>
          <p:cNvSpPr/>
          <p:nvPr/>
        </p:nvSpPr>
        <p:spPr bwMode="auto">
          <a:xfrm>
            <a:off x="2116728"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0" name="Rectangle 39"/>
          <p:cNvSpPr/>
          <p:nvPr/>
        </p:nvSpPr>
        <p:spPr bwMode="auto">
          <a:xfrm>
            <a:off x="2359267"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1" name="Rectangle 40"/>
          <p:cNvSpPr/>
          <p:nvPr/>
        </p:nvSpPr>
        <p:spPr bwMode="auto">
          <a:xfrm>
            <a:off x="2596030"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2" name="Rectangle 41"/>
          <p:cNvSpPr/>
          <p:nvPr/>
        </p:nvSpPr>
        <p:spPr bwMode="auto">
          <a:xfrm>
            <a:off x="2838570"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43" name="Rectangle 42"/>
          <p:cNvSpPr/>
          <p:nvPr/>
        </p:nvSpPr>
        <p:spPr bwMode="auto">
          <a:xfrm>
            <a:off x="3083033"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44" name="Rectangle 43"/>
          <p:cNvSpPr/>
          <p:nvPr/>
        </p:nvSpPr>
        <p:spPr bwMode="auto">
          <a:xfrm>
            <a:off x="3325573"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5" name="Rectangle 44"/>
          <p:cNvSpPr/>
          <p:nvPr/>
        </p:nvSpPr>
        <p:spPr bwMode="auto">
          <a:xfrm>
            <a:off x="3562337"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6" name="Rectangle 45"/>
          <p:cNvSpPr/>
          <p:nvPr/>
        </p:nvSpPr>
        <p:spPr bwMode="auto">
          <a:xfrm>
            <a:off x="4041640"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7" name="Rectangle 46"/>
          <p:cNvSpPr/>
          <p:nvPr/>
        </p:nvSpPr>
        <p:spPr bwMode="auto">
          <a:xfrm>
            <a:off x="4284178"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8" name="Rectangle 47"/>
          <p:cNvSpPr/>
          <p:nvPr/>
        </p:nvSpPr>
        <p:spPr bwMode="auto">
          <a:xfrm>
            <a:off x="4520942"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49" name="Rectangle 48"/>
          <p:cNvSpPr/>
          <p:nvPr/>
        </p:nvSpPr>
        <p:spPr bwMode="auto">
          <a:xfrm>
            <a:off x="4763481"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0" name="Rectangle 49"/>
          <p:cNvSpPr/>
          <p:nvPr/>
        </p:nvSpPr>
        <p:spPr bwMode="auto">
          <a:xfrm>
            <a:off x="5006019"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1" name="Rectangle 50"/>
          <p:cNvSpPr/>
          <p:nvPr/>
        </p:nvSpPr>
        <p:spPr bwMode="auto">
          <a:xfrm>
            <a:off x="5248559"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2" name="Rectangle 51"/>
          <p:cNvSpPr/>
          <p:nvPr/>
        </p:nvSpPr>
        <p:spPr bwMode="auto">
          <a:xfrm>
            <a:off x="5485322"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3" name="Rectangle 52"/>
          <p:cNvSpPr/>
          <p:nvPr/>
        </p:nvSpPr>
        <p:spPr bwMode="auto">
          <a:xfrm>
            <a:off x="5727863" y="4837929"/>
            <a:ext cx="240614"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4" name="Rectangle 53"/>
          <p:cNvSpPr/>
          <p:nvPr/>
        </p:nvSpPr>
        <p:spPr bwMode="auto">
          <a:xfrm>
            <a:off x="5962701"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5" name="Rectangle 54"/>
          <p:cNvSpPr/>
          <p:nvPr/>
        </p:nvSpPr>
        <p:spPr bwMode="auto">
          <a:xfrm>
            <a:off x="6205240"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6" name="Rectangle 55"/>
          <p:cNvSpPr/>
          <p:nvPr/>
        </p:nvSpPr>
        <p:spPr bwMode="auto">
          <a:xfrm>
            <a:off x="6442003"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7" name="Rectangle 56"/>
          <p:cNvSpPr/>
          <p:nvPr/>
        </p:nvSpPr>
        <p:spPr bwMode="auto">
          <a:xfrm>
            <a:off x="6684542"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8" name="Rectangle 57"/>
          <p:cNvSpPr/>
          <p:nvPr/>
        </p:nvSpPr>
        <p:spPr bwMode="auto">
          <a:xfrm>
            <a:off x="6927082"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9" name="Rectangle 58"/>
          <p:cNvSpPr/>
          <p:nvPr/>
        </p:nvSpPr>
        <p:spPr bwMode="auto">
          <a:xfrm>
            <a:off x="7169620"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0" name="Rectangle 59"/>
          <p:cNvSpPr/>
          <p:nvPr/>
        </p:nvSpPr>
        <p:spPr bwMode="auto">
          <a:xfrm>
            <a:off x="7406385"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1" name="Rectangle 60"/>
          <p:cNvSpPr/>
          <p:nvPr/>
        </p:nvSpPr>
        <p:spPr bwMode="auto">
          <a:xfrm>
            <a:off x="7648924"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2" name="Rectangle 61"/>
          <p:cNvSpPr/>
          <p:nvPr/>
        </p:nvSpPr>
        <p:spPr bwMode="auto">
          <a:xfrm>
            <a:off x="7885687"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3" name="Rectangle 62"/>
          <p:cNvSpPr/>
          <p:nvPr/>
        </p:nvSpPr>
        <p:spPr bwMode="auto">
          <a:xfrm>
            <a:off x="8128226"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4" name="Rectangle 63"/>
          <p:cNvSpPr/>
          <p:nvPr/>
        </p:nvSpPr>
        <p:spPr bwMode="auto">
          <a:xfrm>
            <a:off x="8364991"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5" name="Rectangle 64"/>
          <p:cNvSpPr/>
          <p:nvPr/>
        </p:nvSpPr>
        <p:spPr bwMode="auto">
          <a:xfrm>
            <a:off x="8607529"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6" name="Rectangle 65"/>
          <p:cNvSpPr/>
          <p:nvPr/>
        </p:nvSpPr>
        <p:spPr bwMode="auto">
          <a:xfrm>
            <a:off x="8850068"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7" name="Rectangle 66"/>
          <p:cNvSpPr/>
          <p:nvPr/>
        </p:nvSpPr>
        <p:spPr bwMode="auto">
          <a:xfrm>
            <a:off x="9092608"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8" name="Rectangle 67"/>
          <p:cNvSpPr/>
          <p:nvPr/>
        </p:nvSpPr>
        <p:spPr bwMode="auto">
          <a:xfrm>
            <a:off x="9329371" y="483792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69" name="Rectangle 68"/>
          <p:cNvSpPr/>
          <p:nvPr/>
        </p:nvSpPr>
        <p:spPr bwMode="auto">
          <a:xfrm>
            <a:off x="9571910" y="4837929"/>
            <a:ext cx="242539" cy="233274"/>
          </a:xfrm>
          <a:prstGeom prst="rect">
            <a:avLst/>
          </a:prstGeom>
          <a:solidFill>
            <a:schemeClr val="accent2">
              <a:lumMod val="40000"/>
              <a:lumOff val="6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0" name="Rectangle 69"/>
          <p:cNvSpPr/>
          <p:nvPr/>
        </p:nvSpPr>
        <p:spPr bwMode="auto">
          <a:xfrm>
            <a:off x="2116728" y="4837929"/>
            <a:ext cx="7697720" cy="233274"/>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1" name="Rectangle 70"/>
          <p:cNvSpPr/>
          <p:nvPr/>
        </p:nvSpPr>
        <p:spPr bwMode="auto">
          <a:xfrm>
            <a:off x="3804875" y="4367969"/>
            <a:ext cx="242539" cy="233274"/>
          </a:xfrm>
          <a:prstGeom prst="rect">
            <a:avLst/>
          </a:prstGeom>
          <a:solidFill>
            <a:schemeClr val="bg1">
              <a:lumMod val="95000"/>
            </a:schemeClr>
          </a:solidFill>
          <a:ln w="12700" cap="flat" cmpd="sng" algn="ctr">
            <a:solidFill>
              <a:schemeClr val="bg1">
                <a:lumMod val="9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2" name="Rectangle 71"/>
          <p:cNvSpPr/>
          <p:nvPr/>
        </p:nvSpPr>
        <p:spPr bwMode="auto">
          <a:xfrm>
            <a:off x="2116728"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3" name="Rectangle 72"/>
          <p:cNvSpPr/>
          <p:nvPr/>
        </p:nvSpPr>
        <p:spPr bwMode="auto">
          <a:xfrm>
            <a:off x="2359267"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4" name="Rectangle 73"/>
          <p:cNvSpPr/>
          <p:nvPr/>
        </p:nvSpPr>
        <p:spPr bwMode="auto">
          <a:xfrm>
            <a:off x="2596030"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5" name="Rectangle 74"/>
          <p:cNvSpPr/>
          <p:nvPr/>
        </p:nvSpPr>
        <p:spPr bwMode="auto">
          <a:xfrm>
            <a:off x="2838570"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76" name="Rectangle 75"/>
          <p:cNvSpPr/>
          <p:nvPr/>
        </p:nvSpPr>
        <p:spPr bwMode="auto">
          <a:xfrm>
            <a:off x="3083033"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b="0">
              <a:cs typeface="Arial" charset="0"/>
            </a:endParaRPr>
          </a:p>
        </p:txBody>
      </p:sp>
      <p:sp>
        <p:nvSpPr>
          <p:cNvPr id="77" name="Rectangle 76"/>
          <p:cNvSpPr/>
          <p:nvPr/>
        </p:nvSpPr>
        <p:spPr bwMode="auto">
          <a:xfrm>
            <a:off x="3325573"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8" name="Rectangle 77"/>
          <p:cNvSpPr/>
          <p:nvPr/>
        </p:nvSpPr>
        <p:spPr bwMode="auto">
          <a:xfrm>
            <a:off x="3562337"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79" name="Rectangle 78"/>
          <p:cNvSpPr/>
          <p:nvPr/>
        </p:nvSpPr>
        <p:spPr bwMode="auto">
          <a:xfrm>
            <a:off x="4041640"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0" name="Rectangle 79"/>
          <p:cNvSpPr/>
          <p:nvPr/>
        </p:nvSpPr>
        <p:spPr bwMode="auto">
          <a:xfrm>
            <a:off x="4284178"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1" name="Rectangle 80"/>
          <p:cNvSpPr/>
          <p:nvPr/>
        </p:nvSpPr>
        <p:spPr bwMode="auto">
          <a:xfrm>
            <a:off x="4520942"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2" name="Rectangle 81"/>
          <p:cNvSpPr/>
          <p:nvPr/>
        </p:nvSpPr>
        <p:spPr bwMode="auto">
          <a:xfrm>
            <a:off x="4763481"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3" name="Rectangle 82"/>
          <p:cNvSpPr/>
          <p:nvPr/>
        </p:nvSpPr>
        <p:spPr bwMode="auto">
          <a:xfrm>
            <a:off x="5006019"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4" name="Rectangle 83"/>
          <p:cNvSpPr/>
          <p:nvPr/>
        </p:nvSpPr>
        <p:spPr bwMode="auto">
          <a:xfrm>
            <a:off x="5248559"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5" name="Rectangle 84"/>
          <p:cNvSpPr/>
          <p:nvPr/>
        </p:nvSpPr>
        <p:spPr bwMode="auto">
          <a:xfrm>
            <a:off x="5485322"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6" name="Rectangle 85"/>
          <p:cNvSpPr/>
          <p:nvPr/>
        </p:nvSpPr>
        <p:spPr bwMode="auto">
          <a:xfrm>
            <a:off x="5727863" y="4367969"/>
            <a:ext cx="240614"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7" name="Rectangle 86"/>
          <p:cNvSpPr/>
          <p:nvPr/>
        </p:nvSpPr>
        <p:spPr bwMode="auto">
          <a:xfrm>
            <a:off x="5962701"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8" name="Rectangle 87"/>
          <p:cNvSpPr/>
          <p:nvPr/>
        </p:nvSpPr>
        <p:spPr bwMode="auto">
          <a:xfrm>
            <a:off x="6205240"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89" name="Rectangle 88"/>
          <p:cNvSpPr/>
          <p:nvPr/>
        </p:nvSpPr>
        <p:spPr bwMode="auto">
          <a:xfrm>
            <a:off x="6442003"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0" name="Rectangle 89"/>
          <p:cNvSpPr/>
          <p:nvPr/>
        </p:nvSpPr>
        <p:spPr bwMode="auto">
          <a:xfrm>
            <a:off x="6684542"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1" name="Rectangle 90"/>
          <p:cNvSpPr/>
          <p:nvPr/>
        </p:nvSpPr>
        <p:spPr bwMode="auto">
          <a:xfrm>
            <a:off x="6927082"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2" name="Rectangle 91"/>
          <p:cNvSpPr/>
          <p:nvPr/>
        </p:nvSpPr>
        <p:spPr bwMode="auto">
          <a:xfrm>
            <a:off x="7169620"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3" name="Rectangle 92"/>
          <p:cNvSpPr/>
          <p:nvPr/>
        </p:nvSpPr>
        <p:spPr bwMode="auto">
          <a:xfrm>
            <a:off x="7406385"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4" name="Rectangle 93"/>
          <p:cNvSpPr/>
          <p:nvPr/>
        </p:nvSpPr>
        <p:spPr bwMode="auto">
          <a:xfrm>
            <a:off x="7648924"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5" name="Rectangle 94"/>
          <p:cNvSpPr/>
          <p:nvPr/>
        </p:nvSpPr>
        <p:spPr bwMode="auto">
          <a:xfrm>
            <a:off x="7885687"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6" name="Rectangle 95"/>
          <p:cNvSpPr/>
          <p:nvPr/>
        </p:nvSpPr>
        <p:spPr bwMode="auto">
          <a:xfrm>
            <a:off x="8128226"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7" name="Rectangle 96"/>
          <p:cNvSpPr/>
          <p:nvPr/>
        </p:nvSpPr>
        <p:spPr bwMode="auto">
          <a:xfrm>
            <a:off x="8364991"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8" name="Rectangle 97"/>
          <p:cNvSpPr/>
          <p:nvPr/>
        </p:nvSpPr>
        <p:spPr bwMode="auto">
          <a:xfrm>
            <a:off x="8607529"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99" name="Rectangle 98"/>
          <p:cNvSpPr/>
          <p:nvPr/>
        </p:nvSpPr>
        <p:spPr bwMode="auto">
          <a:xfrm>
            <a:off x="8850068"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0" name="Rectangle 99"/>
          <p:cNvSpPr/>
          <p:nvPr/>
        </p:nvSpPr>
        <p:spPr bwMode="auto">
          <a:xfrm>
            <a:off x="9092608"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1" name="Rectangle 100"/>
          <p:cNvSpPr/>
          <p:nvPr/>
        </p:nvSpPr>
        <p:spPr bwMode="auto">
          <a:xfrm>
            <a:off x="9329371" y="4367969"/>
            <a:ext cx="242539" cy="233274"/>
          </a:xfrm>
          <a:prstGeom prst="rect">
            <a:avLst/>
          </a:prstGeom>
          <a:solidFill>
            <a:schemeClr val="bg1">
              <a:lumMod val="95000"/>
            </a:schemeClr>
          </a:solidFill>
          <a:ln w="12700" cap="flat" cmpd="sng" algn="ctr">
            <a:solidFill>
              <a:schemeClr val="bg1">
                <a:lumMod val="8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2" name="Rectangle 101"/>
          <p:cNvSpPr/>
          <p:nvPr/>
        </p:nvSpPr>
        <p:spPr bwMode="auto">
          <a:xfrm>
            <a:off x="9571910" y="4367969"/>
            <a:ext cx="242539" cy="233274"/>
          </a:xfrm>
          <a:prstGeom prst="rect">
            <a:avLst/>
          </a:prstGeom>
          <a:solidFill>
            <a:schemeClr val="accent2">
              <a:lumMod val="40000"/>
              <a:lumOff val="60000"/>
            </a:schemeClr>
          </a:solid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3" name="Rectangle 102"/>
          <p:cNvSpPr/>
          <p:nvPr/>
        </p:nvSpPr>
        <p:spPr bwMode="auto">
          <a:xfrm>
            <a:off x="2116728" y="4367969"/>
            <a:ext cx="7697720" cy="233274"/>
          </a:xfrm>
          <a:prstGeom prst="rect">
            <a:avLst/>
          </a:prstGeom>
          <a:noFill/>
          <a:ln w="1270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104" name="TextBox 103"/>
          <p:cNvSpPr txBox="1"/>
          <p:nvPr/>
        </p:nvSpPr>
        <p:spPr>
          <a:xfrm>
            <a:off x="471223" y="5319383"/>
            <a:ext cx="1026243" cy="276999"/>
          </a:xfrm>
          <a:prstGeom prst="rect">
            <a:avLst/>
          </a:prstGeom>
          <a:noFill/>
        </p:spPr>
        <p:txBody>
          <a:bodyPr wrap="none" rtlCol="0">
            <a:spAutoFit/>
          </a:bodyPr>
          <a:lstStyle/>
          <a:p>
            <a:r>
              <a:rPr lang="en-GB" sz="1200" b="0" dirty="0" smtClean="0"/>
              <a:t>0x20000000</a:t>
            </a:r>
            <a:endParaRPr lang="en-GB" sz="1200" b="0" dirty="0"/>
          </a:p>
        </p:txBody>
      </p:sp>
      <p:sp>
        <p:nvSpPr>
          <p:cNvPr id="105" name="TextBox 104"/>
          <p:cNvSpPr txBox="1"/>
          <p:nvPr/>
        </p:nvSpPr>
        <p:spPr>
          <a:xfrm>
            <a:off x="471223" y="4824257"/>
            <a:ext cx="1026243" cy="276999"/>
          </a:xfrm>
          <a:prstGeom prst="rect">
            <a:avLst/>
          </a:prstGeom>
          <a:noFill/>
        </p:spPr>
        <p:txBody>
          <a:bodyPr wrap="none" rtlCol="0">
            <a:spAutoFit/>
          </a:bodyPr>
          <a:lstStyle/>
          <a:p>
            <a:r>
              <a:rPr lang="en-GB" sz="1200" b="0" dirty="0" smtClean="0"/>
              <a:t>0x20000004</a:t>
            </a:r>
            <a:endParaRPr lang="en-GB" sz="1200" b="0" dirty="0"/>
          </a:p>
        </p:txBody>
      </p:sp>
      <p:sp>
        <p:nvSpPr>
          <p:cNvPr id="106" name="TextBox 105"/>
          <p:cNvSpPr txBox="1"/>
          <p:nvPr/>
        </p:nvSpPr>
        <p:spPr>
          <a:xfrm>
            <a:off x="471223" y="4367970"/>
            <a:ext cx="1026243" cy="276999"/>
          </a:xfrm>
          <a:prstGeom prst="rect">
            <a:avLst/>
          </a:prstGeom>
          <a:noFill/>
        </p:spPr>
        <p:txBody>
          <a:bodyPr wrap="none" rtlCol="0">
            <a:spAutoFit/>
          </a:bodyPr>
          <a:lstStyle/>
          <a:p>
            <a:r>
              <a:rPr lang="en-GB" sz="1200" b="0" dirty="0" smtClean="0"/>
              <a:t>0x20000008</a:t>
            </a:r>
            <a:endParaRPr lang="en-GB" sz="1200" b="0" dirty="0"/>
          </a:p>
        </p:txBody>
      </p:sp>
      <p:sp>
        <p:nvSpPr>
          <p:cNvPr id="107" name="TextBox 106"/>
          <p:cNvSpPr txBox="1"/>
          <p:nvPr/>
        </p:nvSpPr>
        <p:spPr>
          <a:xfrm>
            <a:off x="471223" y="3616543"/>
            <a:ext cx="1526161" cy="461665"/>
          </a:xfrm>
          <a:prstGeom prst="rect">
            <a:avLst/>
          </a:prstGeom>
          <a:noFill/>
        </p:spPr>
        <p:txBody>
          <a:bodyPr wrap="square" rtlCol="0">
            <a:spAutoFit/>
          </a:bodyPr>
          <a:lstStyle/>
          <a:p>
            <a:r>
              <a:rPr lang="en-GB" sz="1200" b="0" dirty="0" smtClean="0"/>
              <a:t>Real 32-bit data address</a:t>
            </a:r>
            <a:endParaRPr lang="en-GB" sz="1200" b="0" dirty="0"/>
          </a:p>
        </p:txBody>
      </p:sp>
      <p:cxnSp>
        <p:nvCxnSpPr>
          <p:cNvPr id="109" name="Straight Connector 108"/>
          <p:cNvCxnSpPr/>
          <p:nvPr/>
        </p:nvCxnSpPr>
        <p:spPr bwMode="auto">
          <a:xfrm>
            <a:off x="5962701" y="4040156"/>
            <a:ext cx="0" cy="205074"/>
          </a:xfrm>
          <a:prstGeom prst="line">
            <a:avLst/>
          </a:prstGeom>
          <a:noFill/>
          <a:ln w="28575" cap="flat" cmpd="sng" algn="ctr">
            <a:solidFill>
              <a:schemeClr val="tx1">
                <a:lumMod val="75000"/>
                <a:lumOff val="25000"/>
              </a:schemeClr>
            </a:solidFill>
            <a:prstDash val="sysDot"/>
            <a:round/>
            <a:headEnd type="none" w="med" len="med"/>
            <a:tailEnd type="none" w="med" len="med"/>
          </a:ln>
          <a:effectLst/>
        </p:spPr>
      </p:cxnSp>
      <p:cxnSp>
        <p:nvCxnSpPr>
          <p:cNvPr id="112" name="Straight Arrow Connector 111"/>
          <p:cNvCxnSpPr>
            <a:stCxn id="35" idx="3"/>
          </p:cNvCxnSpPr>
          <p:nvPr/>
        </p:nvCxnSpPr>
        <p:spPr bwMode="auto">
          <a:xfrm>
            <a:off x="9814448" y="5441615"/>
            <a:ext cx="330724" cy="0"/>
          </a:xfrm>
          <a:prstGeom prst="straightConnector1">
            <a:avLst/>
          </a:prstGeom>
          <a:noFill/>
          <a:ln w="19050" cap="flat" cmpd="sng" algn="ctr">
            <a:solidFill>
              <a:schemeClr val="tx1">
                <a:lumMod val="65000"/>
                <a:lumOff val="35000"/>
              </a:schemeClr>
            </a:solidFill>
            <a:prstDash val="solid"/>
            <a:round/>
            <a:headEnd type="none" w="med" len="med"/>
            <a:tailEnd type="triangle" w="lg" len="lg"/>
          </a:ln>
          <a:effectLst/>
        </p:spPr>
      </p:cxnSp>
      <p:sp>
        <p:nvSpPr>
          <p:cNvPr id="113" name="TextBox 112"/>
          <p:cNvSpPr txBox="1"/>
          <p:nvPr/>
        </p:nvSpPr>
        <p:spPr>
          <a:xfrm>
            <a:off x="10145172" y="5301312"/>
            <a:ext cx="1026243" cy="276999"/>
          </a:xfrm>
          <a:prstGeom prst="rect">
            <a:avLst/>
          </a:prstGeom>
          <a:noFill/>
        </p:spPr>
        <p:txBody>
          <a:bodyPr wrap="none" rtlCol="0">
            <a:spAutoFit/>
          </a:bodyPr>
          <a:lstStyle/>
          <a:p>
            <a:r>
              <a:rPr lang="en-GB" sz="1200" b="0" dirty="0" smtClean="0"/>
              <a:t>0x22000000</a:t>
            </a:r>
            <a:endParaRPr lang="en-GB" sz="1200" b="0" dirty="0"/>
          </a:p>
        </p:txBody>
      </p:sp>
      <p:cxnSp>
        <p:nvCxnSpPr>
          <p:cNvPr id="115" name="Straight Arrow Connector 114"/>
          <p:cNvCxnSpPr/>
          <p:nvPr/>
        </p:nvCxnSpPr>
        <p:spPr bwMode="auto">
          <a:xfrm>
            <a:off x="9814448" y="4954566"/>
            <a:ext cx="330724" cy="0"/>
          </a:xfrm>
          <a:prstGeom prst="straightConnector1">
            <a:avLst/>
          </a:prstGeom>
          <a:noFill/>
          <a:ln w="19050" cap="flat" cmpd="sng" algn="ctr">
            <a:solidFill>
              <a:schemeClr val="tx1">
                <a:lumMod val="65000"/>
                <a:lumOff val="35000"/>
              </a:schemeClr>
            </a:solidFill>
            <a:prstDash val="solid"/>
            <a:round/>
            <a:headEnd type="none" w="med" len="med"/>
            <a:tailEnd type="triangle" w="lg" len="lg"/>
          </a:ln>
          <a:effectLst/>
        </p:spPr>
      </p:cxnSp>
      <p:sp>
        <p:nvSpPr>
          <p:cNvPr id="116" name="TextBox 115"/>
          <p:cNvSpPr txBox="1"/>
          <p:nvPr/>
        </p:nvSpPr>
        <p:spPr>
          <a:xfrm>
            <a:off x="10145172" y="4814263"/>
            <a:ext cx="1026243" cy="276999"/>
          </a:xfrm>
          <a:prstGeom prst="rect">
            <a:avLst/>
          </a:prstGeom>
          <a:noFill/>
        </p:spPr>
        <p:txBody>
          <a:bodyPr wrap="none" rtlCol="0">
            <a:spAutoFit/>
          </a:bodyPr>
          <a:lstStyle/>
          <a:p>
            <a:r>
              <a:rPr lang="en-GB" sz="1200" b="0" dirty="0" smtClean="0"/>
              <a:t>0x22000080</a:t>
            </a:r>
            <a:endParaRPr lang="en-GB" sz="1200" b="0" dirty="0"/>
          </a:p>
        </p:txBody>
      </p:sp>
      <p:cxnSp>
        <p:nvCxnSpPr>
          <p:cNvPr id="117" name="Straight Arrow Connector 116"/>
          <p:cNvCxnSpPr/>
          <p:nvPr/>
        </p:nvCxnSpPr>
        <p:spPr bwMode="auto">
          <a:xfrm>
            <a:off x="9814448" y="4506468"/>
            <a:ext cx="330724" cy="0"/>
          </a:xfrm>
          <a:prstGeom prst="straightConnector1">
            <a:avLst/>
          </a:prstGeom>
          <a:noFill/>
          <a:ln w="19050" cap="flat" cmpd="sng" algn="ctr">
            <a:solidFill>
              <a:schemeClr val="tx1">
                <a:lumMod val="65000"/>
                <a:lumOff val="35000"/>
              </a:schemeClr>
            </a:solidFill>
            <a:prstDash val="solid"/>
            <a:round/>
            <a:headEnd type="none" w="med" len="med"/>
            <a:tailEnd type="triangle" w="lg" len="lg"/>
          </a:ln>
          <a:effectLst/>
        </p:spPr>
      </p:cxnSp>
      <p:sp>
        <p:nvSpPr>
          <p:cNvPr id="118" name="TextBox 117"/>
          <p:cNvSpPr txBox="1"/>
          <p:nvPr/>
        </p:nvSpPr>
        <p:spPr>
          <a:xfrm>
            <a:off x="10145172" y="4366165"/>
            <a:ext cx="1026243" cy="276999"/>
          </a:xfrm>
          <a:prstGeom prst="rect">
            <a:avLst/>
          </a:prstGeom>
          <a:noFill/>
        </p:spPr>
        <p:txBody>
          <a:bodyPr wrap="none" rtlCol="0">
            <a:spAutoFit/>
          </a:bodyPr>
          <a:lstStyle/>
          <a:p>
            <a:r>
              <a:rPr lang="en-GB" sz="1200" b="0" dirty="0" smtClean="0"/>
              <a:t>0x22000100</a:t>
            </a:r>
            <a:endParaRPr lang="en-GB" sz="1200" b="0" dirty="0"/>
          </a:p>
        </p:txBody>
      </p:sp>
      <p:cxnSp>
        <p:nvCxnSpPr>
          <p:cNvPr id="120" name="Elbow Connector 119"/>
          <p:cNvCxnSpPr>
            <a:stCxn id="32" idx="2"/>
          </p:cNvCxnSpPr>
          <p:nvPr/>
        </p:nvCxnSpPr>
        <p:spPr bwMode="auto">
          <a:xfrm rot="16200000" flipH="1">
            <a:off x="9413052" y="5116538"/>
            <a:ext cx="290406" cy="1173835"/>
          </a:xfrm>
          <a:prstGeom prst="bentConnector2">
            <a:avLst/>
          </a:prstGeom>
          <a:noFill/>
          <a:ln w="19050" cap="flat" cmpd="sng" algn="ctr">
            <a:solidFill>
              <a:schemeClr val="tx1">
                <a:lumMod val="65000"/>
                <a:lumOff val="35000"/>
              </a:schemeClr>
            </a:solidFill>
            <a:prstDash val="solid"/>
            <a:round/>
            <a:headEnd type="none" w="med" len="med"/>
            <a:tailEnd type="triangle" w="lg" len="lg"/>
          </a:ln>
          <a:effectLst/>
        </p:spPr>
      </p:cxnSp>
      <p:sp>
        <p:nvSpPr>
          <p:cNvPr id="122" name="TextBox 121"/>
          <p:cNvSpPr txBox="1"/>
          <p:nvPr/>
        </p:nvSpPr>
        <p:spPr>
          <a:xfrm>
            <a:off x="10145172" y="5701303"/>
            <a:ext cx="1051891" cy="276999"/>
          </a:xfrm>
          <a:prstGeom prst="rect">
            <a:avLst/>
          </a:prstGeom>
          <a:noFill/>
        </p:spPr>
        <p:txBody>
          <a:bodyPr wrap="none" rtlCol="0">
            <a:spAutoFit/>
          </a:bodyPr>
          <a:lstStyle/>
          <a:p>
            <a:r>
              <a:rPr lang="en-GB" sz="1200" b="0" dirty="0" smtClean="0"/>
              <a:t>0x2200000C</a:t>
            </a:r>
            <a:endParaRPr lang="en-GB" sz="1200" b="0" dirty="0"/>
          </a:p>
        </p:txBody>
      </p:sp>
      <p:cxnSp>
        <p:nvCxnSpPr>
          <p:cNvPr id="123" name="Elbow Connector 122"/>
          <p:cNvCxnSpPr>
            <a:stCxn id="29" idx="2"/>
            <a:endCxn id="127" idx="1"/>
          </p:cNvCxnSpPr>
          <p:nvPr/>
        </p:nvCxnSpPr>
        <p:spPr bwMode="auto">
          <a:xfrm rot="16200000" flipH="1">
            <a:off x="8912680" y="4895068"/>
            <a:ext cx="569308" cy="1895676"/>
          </a:xfrm>
          <a:prstGeom prst="bentConnector2">
            <a:avLst/>
          </a:prstGeom>
          <a:noFill/>
          <a:ln w="19050" cap="flat" cmpd="sng" algn="ctr">
            <a:solidFill>
              <a:schemeClr val="tx1">
                <a:lumMod val="65000"/>
                <a:lumOff val="35000"/>
              </a:schemeClr>
            </a:solidFill>
            <a:prstDash val="solid"/>
            <a:round/>
            <a:headEnd type="none" w="med" len="med"/>
            <a:tailEnd type="triangle" w="lg" len="lg"/>
          </a:ln>
          <a:effectLst/>
        </p:spPr>
      </p:cxnSp>
      <p:sp>
        <p:nvSpPr>
          <p:cNvPr id="127" name="TextBox 126"/>
          <p:cNvSpPr txBox="1"/>
          <p:nvPr/>
        </p:nvSpPr>
        <p:spPr>
          <a:xfrm>
            <a:off x="10145172" y="5989060"/>
            <a:ext cx="1026243" cy="276999"/>
          </a:xfrm>
          <a:prstGeom prst="rect">
            <a:avLst/>
          </a:prstGeom>
          <a:noFill/>
        </p:spPr>
        <p:txBody>
          <a:bodyPr wrap="none" rtlCol="0">
            <a:spAutoFit/>
          </a:bodyPr>
          <a:lstStyle/>
          <a:p>
            <a:r>
              <a:rPr lang="en-GB" sz="1200" b="0" dirty="0" smtClean="0"/>
              <a:t>0x22000018</a:t>
            </a:r>
            <a:endParaRPr lang="en-GB" sz="1200" b="0" dirty="0"/>
          </a:p>
        </p:txBody>
      </p:sp>
      <p:sp>
        <p:nvSpPr>
          <p:cNvPr id="130" name="TextBox 129"/>
          <p:cNvSpPr txBox="1"/>
          <p:nvPr/>
        </p:nvSpPr>
        <p:spPr>
          <a:xfrm>
            <a:off x="10052804" y="3616543"/>
            <a:ext cx="1526161" cy="461665"/>
          </a:xfrm>
          <a:prstGeom prst="rect">
            <a:avLst/>
          </a:prstGeom>
          <a:noFill/>
        </p:spPr>
        <p:txBody>
          <a:bodyPr wrap="square" rtlCol="0">
            <a:spAutoFit/>
          </a:bodyPr>
          <a:lstStyle/>
          <a:p>
            <a:r>
              <a:rPr lang="en-GB" sz="1200" b="0" dirty="0" smtClean="0"/>
              <a:t>Bit-band alias address</a:t>
            </a:r>
            <a:endParaRPr lang="en-GB" sz="1200" b="0" dirty="0"/>
          </a:p>
        </p:txBody>
      </p:sp>
    </p:spTree>
    <p:extLst>
      <p:ext uri="{BB962C8B-B14F-4D97-AF65-F5344CB8AC3E}">
        <p14:creationId xmlns:p14="http://schemas.microsoft.com/office/powerpoint/2010/main" val="6556692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Bit-band Alias Address</a:t>
            </a:r>
          </a:p>
        </p:txBody>
      </p:sp>
      <p:sp>
        <p:nvSpPr>
          <p:cNvPr id="3" name="Content Placeholder 2"/>
          <p:cNvSpPr>
            <a:spLocks noGrp="1"/>
          </p:cNvSpPr>
          <p:nvPr>
            <p:ph idx="1"/>
          </p:nvPr>
        </p:nvSpPr>
        <p:spPr>
          <a:xfrm>
            <a:off x="607371" y="1211264"/>
            <a:ext cx="11457629" cy="2128837"/>
          </a:xfrm>
        </p:spPr>
        <p:txBody>
          <a:bodyPr/>
          <a:lstStyle/>
          <a:p>
            <a:r>
              <a:rPr lang="en-GB" sz="1800" dirty="0" smtClean="0"/>
              <a:t>SRAM region</a:t>
            </a:r>
          </a:p>
          <a:p>
            <a:pPr lvl="1"/>
            <a:r>
              <a:rPr lang="en-GB" sz="1600" dirty="0" smtClean="0"/>
              <a:t>32MB memory </a:t>
            </a:r>
            <a:r>
              <a:rPr lang="en-GB" sz="1600" dirty="0"/>
              <a:t>space </a:t>
            </a:r>
            <a:r>
              <a:rPr lang="en-GB" sz="1600" dirty="0" smtClean="0"/>
              <a:t>(</a:t>
            </a:r>
            <a:r>
              <a:rPr lang="en-GB" sz="1600" spc="10" dirty="0" smtClean="0"/>
              <a:t>0x22000000 –</a:t>
            </a:r>
            <a:r>
              <a:rPr lang="en-GB" sz="1600" dirty="0" smtClean="0"/>
              <a:t> </a:t>
            </a:r>
            <a:r>
              <a:rPr lang="en-GB" sz="1600" spc="10" dirty="0"/>
              <a:t>0x23FFFFFF</a:t>
            </a:r>
            <a:r>
              <a:rPr lang="en-GB" sz="1600" dirty="0" smtClean="0"/>
              <a:t>) is used as the bit-band alias region for 1MB data (</a:t>
            </a:r>
            <a:r>
              <a:rPr lang="en-GB" sz="1600" spc="10" dirty="0" smtClean="0"/>
              <a:t>0x20000000 – 0x200FFFFF)</a:t>
            </a:r>
          </a:p>
          <a:p>
            <a:r>
              <a:rPr lang="en-GB" sz="1800" dirty="0" smtClean="0"/>
              <a:t>Peripherals region</a:t>
            </a:r>
          </a:p>
          <a:p>
            <a:pPr lvl="1"/>
            <a:r>
              <a:rPr lang="en-GB" sz="1600" dirty="0" smtClean="0"/>
              <a:t>32MB </a:t>
            </a:r>
            <a:r>
              <a:rPr lang="en-GB" sz="1600" dirty="0"/>
              <a:t>memory space (</a:t>
            </a:r>
            <a:r>
              <a:rPr lang="en-GB" sz="1600" spc="10" dirty="0" smtClean="0"/>
              <a:t>0x42000000 </a:t>
            </a:r>
            <a:r>
              <a:rPr lang="en-GB" sz="1600" spc="10" dirty="0"/>
              <a:t>–</a:t>
            </a:r>
            <a:r>
              <a:rPr lang="en-GB" sz="1600" dirty="0"/>
              <a:t> </a:t>
            </a:r>
            <a:r>
              <a:rPr lang="en-GB" sz="1600" spc="10" dirty="0" smtClean="0"/>
              <a:t>0x43FFFFFF</a:t>
            </a:r>
            <a:r>
              <a:rPr lang="en-GB" sz="1600" dirty="0"/>
              <a:t>) is used as the bit-band alias region for 1MB data (</a:t>
            </a:r>
            <a:r>
              <a:rPr lang="en-GB" sz="1600" spc="10" dirty="0" smtClean="0"/>
              <a:t>0x40000000 </a:t>
            </a:r>
            <a:r>
              <a:rPr lang="en-GB" sz="1600" spc="10" dirty="0"/>
              <a:t>– </a:t>
            </a:r>
            <a:r>
              <a:rPr lang="en-GB" sz="1600" spc="10" dirty="0" smtClean="0"/>
              <a:t>0x400FFFFF</a:t>
            </a:r>
            <a:r>
              <a:rPr lang="en-GB" sz="1600" spc="10" dirty="0"/>
              <a:t>)</a:t>
            </a:r>
            <a:endParaRPr lang="en-GB" sz="1600" dirty="0"/>
          </a:p>
          <a:p>
            <a:endParaRPr lang="en-GB" sz="1800" dirty="0"/>
          </a:p>
        </p:txBody>
      </p:sp>
      <p:sp>
        <p:nvSpPr>
          <p:cNvPr id="8" name="Rectangle 7"/>
          <p:cNvSpPr/>
          <p:nvPr/>
        </p:nvSpPr>
        <p:spPr bwMode="auto">
          <a:xfrm>
            <a:off x="7294147" y="4083050"/>
            <a:ext cx="2005816" cy="601663"/>
          </a:xfrm>
          <a:prstGeom prst="rect">
            <a:avLst/>
          </a:prstGeom>
          <a:solidFill>
            <a:schemeClr val="bg1">
              <a:lumMod val="95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a:t>External RAM</a:t>
            </a:r>
          </a:p>
        </p:txBody>
      </p:sp>
      <p:sp>
        <p:nvSpPr>
          <p:cNvPr id="9" name="Rectangle 8"/>
          <p:cNvSpPr/>
          <p:nvPr/>
        </p:nvSpPr>
        <p:spPr bwMode="auto">
          <a:xfrm>
            <a:off x="7294147" y="4684713"/>
            <a:ext cx="2005816" cy="476250"/>
          </a:xfrm>
          <a:prstGeom prst="rect">
            <a:avLst/>
          </a:prstGeom>
          <a:solidFill>
            <a:schemeClr val="accent1">
              <a:lumMod val="20000"/>
              <a:lumOff val="80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a:t>Peripherals</a:t>
            </a:r>
          </a:p>
        </p:txBody>
      </p:sp>
      <p:sp>
        <p:nvSpPr>
          <p:cNvPr id="10" name="Rectangle 9"/>
          <p:cNvSpPr/>
          <p:nvPr/>
        </p:nvSpPr>
        <p:spPr bwMode="auto">
          <a:xfrm>
            <a:off x="7294147" y="5160963"/>
            <a:ext cx="2005816" cy="476250"/>
          </a:xfrm>
          <a:prstGeom prst="rect">
            <a:avLst/>
          </a:prstGeom>
          <a:solidFill>
            <a:schemeClr val="bg1">
              <a:lumMod val="95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a:t>SRAM</a:t>
            </a:r>
          </a:p>
        </p:txBody>
      </p:sp>
      <p:sp>
        <p:nvSpPr>
          <p:cNvPr id="11" name="Rectangle 10"/>
          <p:cNvSpPr/>
          <p:nvPr/>
        </p:nvSpPr>
        <p:spPr bwMode="auto">
          <a:xfrm>
            <a:off x="7294147" y="5637213"/>
            <a:ext cx="2005816" cy="476250"/>
          </a:xfrm>
          <a:prstGeom prst="rect">
            <a:avLst/>
          </a:prstGeom>
          <a:solidFill>
            <a:schemeClr val="accent1">
              <a:lumMod val="20000"/>
              <a:lumOff val="80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a:t>Code</a:t>
            </a:r>
          </a:p>
        </p:txBody>
      </p:sp>
      <p:sp>
        <p:nvSpPr>
          <p:cNvPr id="14" name="TextBox 13"/>
          <p:cNvSpPr txBox="1"/>
          <p:nvPr/>
        </p:nvSpPr>
        <p:spPr>
          <a:xfrm>
            <a:off x="9271512" y="4492625"/>
            <a:ext cx="1345674" cy="230188"/>
          </a:xfrm>
          <a:prstGeom prst="rect">
            <a:avLst/>
          </a:prstGeom>
          <a:noFill/>
        </p:spPr>
        <p:txBody>
          <a:bodyPr>
            <a:spAutoFit/>
          </a:bodyPr>
          <a:lstStyle/>
          <a:p>
            <a:pPr>
              <a:defRPr/>
            </a:pPr>
            <a:r>
              <a:rPr lang="en-GB" sz="900" b="0" spc="10" dirty="0"/>
              <a:t>0x60000000</a:t>
            </a:r>
          </a:p>
        </p:txBody>
      </p:sp>
      <p:sp>
        <p:nvSpPr>
          <p:cNvPr id="15" name="TextBox 14"/>
          <p:cNvSpPr txBox="1"/>
          <p:nvPr/>
        </p:nvSpPr>
        <p:spPr>
          <a:xfrm>
            <a:off x="9265165" y="4654550"/>
            <a:ext cx="1345674" cy="230188"/>
          </a:xfrm>
          <a:prstGeom prst="rect">
            <a:avLst/>
          </a:prstGeom>
          <a:noFill/>
        </p:spPr>
        <p:txBody>
          <a:bodyPr>
            <a:spAutoFit/>
          </a:bodyPr>
          <a:lstStyle/>
          <a:p>
            <a:pPr>
              <a:defRPr/>
            </a:pPr>
            <a:r>
              <a:rPr lang="en-GB" sz="900" b="0" spc="10" dirty="0"/>
              <a:t>0x5FFFFFFF</a:t>
            </a:r>
          </a:p>
        </p:txBody>
      </p:sp>
      <p:sp>
        <p:nvSpPr>
          <p:cNvPr id="16" name="TextBox 15"/>
          <p:cNvSpPr txBox="1"/>
          <p:nvPr/>
        </p:nvSpPr>
        <p:spPr>
          <a:xfrm>
            <a:off x="9265165" y="4986339"/>
            <a:ext cx="1345674" cy="230187"/>
          </a:xfrm>
          <a:prstGeom prst="rect">
            <a:avLst/>
          </a:prstGeom>
          <a:noFill/>
        </p:spPr>
        <p:txBody>
          <a:bodyPr>
            <a:spAutoFit/>
          </a:bodyPr>
          <a:lstStyle/>
          <a:p>
            <a:pPr>
              <a:defRPr/>
            </a:pPr>
            <a:r>
              <a:rPr lang="en-GB" sz="900" b="0" spc="10" dirty="0"/>
              <a:t>0x40000000</a:t>
            </a:r>
          </a:p>
        </p:txBody>
      </p:sp>
      <p:sp>
        <p:nvSpPr>
          <p:cNvPr id="17" name="TextBox 16"/>
          <p:cNvSpPr txBox="1"/>
          <p:nvPr/>
        </p:nvSpPr>
        <p:spPr>
          <a:xfrm>
            <a:off x="9265165" y="5118100"/>
            <a:ext cx="1345674" cy="230188"/>
          </a:xfrm>
          <a:prstGeom prst="rect">
            <a:avLst/>
          </a:prstGeom>
          <a:noFill/>
        </p:spPr>
        <p:txBody>
          <a:bodyPr>
            <a:spAutoFit/>
          </a:bodyPr>
          <a:lstStyle/>
          <a:p>
            <a:pPr>
              <a:defRPr/>
            </a:pPr>
            <a:r>
              <a:rPr lang="en-GB" sz="900" b="0" spc="10" dirty="0"/>
              <a:t>0x3FFFFFFF</a:t>
            </a:r>
          </a:p>
        </p:txBody>
      </p:sp>
      <p:sp>
        <p:nvSpPr>
          <p:cNvPr id="18" name="TextBox 17"/>
          <p:cNvSpPr txBox="1"/>
          <p:nvPr/>
        </p:nvSpPr>
        <p:spPr>
          <a:xfrm>
            <a:off x="9275744" y="5602289"/>
            <a:ext cx="1345674" cy="230187"/>
          </a:xfrm>
          <a:prstGeom prst="rect">
            <a:avLst/>
          </a:prstGeom>
          <a:noFill/>
        </p:spPr>
        <p:txBody>
          <a:bodyPr>
            <a:spAutoFit/>
          </a:bodyPr>
          <a:lstStyle/>
          <a:p>
            <a:pPr>
              <a:defRPr/>
            </a:pPr>
            <a:r>
              <a:rPr lang="en-GB" sz="900" b="0" spc="10" dirty="0"/>
              <a:t>0x1FFFFFFF</a:t>
            </a:r>
          </a:p>
        </p:txBody>
      </p:sp>
      <p:sp>
        <p:nvSpPr>
          <p:cNvPr id="19" name="TextBox 18"/>
          <p:cNvSpPr txBox="1"/>
          <p:nvPr/>
        </p:nvSpPr>
        <p:spPr>
          <a:xfrm>
            <a:off x="9273629" y="5467350"/>
            <a:ext cx="1345674" cy="230188"/>
          </a:xfrm>
          <a:prstGeom prst="rect">
            <a:avLst/>
          </a:prstGeom>
          <a:noFill/>
        </p:spPr>
        <p:txBody>
          <a:bodyPr>
            <a:spAutoFit/>
          </a:bodyPr>
          <a:lstStyle/>
          <a:p>
            <a:pPr>
              <a:defRPr/>
            </a:pPr>
            <a:r>
              <a:rPr lang="en-GB" sz="900" b="0" spc="10" dirty="0"/>
              <a:t>0x20000000</a:t>
            </a:r>
          </a:p>
        </p:txBody>
      </p:sp>
      <p:sp>
        <p:nvSpPr>
          <p:cNvPr id="20" name="TextBox 19"/>
          <p:cNvSpPr txBox="1"/>
          <p:nvPr/>
        </p:nvSpPr>
        <p:spPr>
          <a:xfrm>
            <a:off x="9271512" y="5953125"/>
            <a:ext cx="1345674" cy="230188"/>
          </a:xfrm>
          <a:prstGeom prst="rect">
            <a:avLst/>
          </a:prstGeom>
          <a:noFill/>
        </p:spPr>
        <p:txBody>
          <a:bodyPr>
            <a:spAutoFit/>
          </a:bodyPr>
          <a:lstStyle/>
          <a:p>
            <a:pPr>
              <a:defRPr/>
            </a:pPr>
            <a:r>
              <a:rPr lang="en-GB" sz="900" b="0" spc="10" dirty="0"/>
              <a:t>0x00000000</a:t>
            </a:r>
          </a:p>
        </p:txBody>
      </p:sp>
      <p:sp>
        <p:nvSpPr>
          <p:cNvPr id="21" name="Right Brace 20"/>
          <p:cNvSpPr/>
          <p:nvPr/>
        </p:nvSpPr>
        <p:spPr bwMode="auto">
          <a:xfrm>
            <a:off x="10532552" y="5659439"/>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22" name="Right Brace 21"/>
          <p:cNvSpPr/>
          <p:nvPr/>
        </p:nvSpPr>
        <p:spPr bwMode="auto">
          <a:xfrm>
            <a:off x="10532552" y="5183189"/>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23" name="Right Brace 22"/>
          <p:cNvSpPr/>
          <p:nvPr/>
        </p:nvSpPr>
        <p:spPr bwMode="auto">
          <a:xfrm>
            <a:off x="10532552" y="4714876"/>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24" name="TextBox 23"/>
          <p:cNvSpPr txBox="1"/>
          <p:nvPr/>
        </p:nvSpPr>
        <p:spPr>
          <a:xfrm>
            <a:off x="10676430" y="5761039"/>
            <a:ext cx="935201" cy="230187"/>
          </a:xfrm>
          <a:prstGeom prst="rect">
            <a:avLst/>
          </a:prstGeom>
          <a:noFill/>
        </p:spPr>
        <p:txBody>
          <a:bodyPr>
            <a:spAutoFit/>
          </a:bodyPr>
          <a:lstStyle/>
          <a:p>
            <a:pPr>
              <a:defRPr/>
            </a:pPr>
            <a:r>
              <a:rPr lang="en-GB" sz="900" b="0" spc="10" dirty="0"/>
              <a:t>512MB</a:t>
            </a:r>
          </a:p>
        </p:txBody>
      </p:sp>
      <p:sp>
        <p:nvSpPr>
          <p:cNvPr id="25" name="TextBox 24"/>
          <p:cNvSpPr txBox="1"/>
          <p:nvPr/>
        </p:nvSpPr>
        <p:spPr>
          <a:xfrm>
            <a:off x="10676430" y="5294314"/>
            <a:ext cx="935201" cy="231775"/>
          </a:xfrm>
          <a:prstGeom prst="rect">
            <a:avLst/>
          </a:prstGeom>
          <a:noFill/>
        </p:spPr>
        <p:txBody>
          <a:bodyPr>
            <a:spAutoFit/>
          </a:bodyPr>
          <a:lstStyle/>
          <a:p>
            <a:pPr>
              <a:defRPr/>
            </a:pPr>
            <a:r>
              <a:rPr lang="en-GB" sz="900" b="0" spc="10" dirty="0"/>
              <a:t>512MB</a:t>
            </a:r>
          </a:p>
        </p:txBody>
      </p:sp>
      <p:sp>
        <p:nvSpPr>
          <p:cNvPr id="26" name="TextBox 25"/>
          <p:cNvSpPr txBox="1"/>
          <p:nvPr/>
        </p:nvSpPr>
        <p:spPr>
          <a:xfrm>
            <a:off x="10676430" y="4848226"/>
            <a:ext cx="935201" cy="231775"/>
          </a:xfrm>
          <a:prstGeom prst="rect">
            <a:avLst/>
          </a:prstGeom>
          <a:noFill/>
        </p:spPr>
        <p:txBody>
          <a:bodyPr>
            <a:spAutoFit/>
          </a:bodyPr>
          <a:lstStyle/>
          <a:p>
            <a:pPr>
              <a:defRPr/>
            </a:pPr>
            <a:r>
              <a:rPr lang="en-GB" sz="900" b="0" spc="10" dirty="0"/>
              <a:t>512MB</a:t>
            </a:r>
          </a:p>
        </p:txBody>
      </p:sp>
      <p:sp>
        <p:nvSpPr>
          <p:cNvPr id="29" name="Rectangle 28"/>
          <p:cNvSpPr/>
          <p:nvPr/>
        </p:nvSpPr>
        <p:spPr bwMode="auto">
          <a:xfrm>
            <a:off x="2437647" y="5873751"/>
            <a:ext cx="2546601" cy="227013"/>
          </a:xfrm>
          <a:prstGeom prst="rect">
            <a:avLst/>
          </a:prstGeom>
          <a:solidFill>
            <a:schemeClr val="bg1">
              <a:lumMod val="95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1MB Bit-band region</a:t>
            </a:r>
            <a:endParaRPr lang="en-GB" sz="1200" b="0" dirty="0"/>
          </a:p>
        </p:txBody>
      </p:sp>
      <p:cxnSp>
        <p:nvCxnSpPr>
          <p:cNvPr id="31" name="Straight Connector 30"/>
          <p:cNvCxnSpPr/>
          <p:nvPr/>
        </p:nvCxnSpPr>
        <p:spPr bwMode="auto">
          <a:xfrm>
            <a:off x="8295179" y="3790638"/>
            <a:ext cx="0" cy="205074"/>
          </a:xfrm>
          <a:prstGeom prst="line">
            <a:avLst/>
          </a:prstGeom>
          <a:noFill/>
          <a:ln w="28575" cap="flat" cmpd="sng" algn="ctr">
            <a:solidFill>
              <a:schemeClr val="tx1">
                <a:lumMod val="75000"/>
                <a:lumOff val="25000"/>
              </a:schemeClr>
            </a:solidFill>
            <a:prstDash val="sysDot"/>
            <a:round/>
            <a:headEnd type="none" w="med" len="med"/>
            <a:tailEnd type="none" w="med" len="med"/>
          </a:ln>
          <a:effectLst/>
        </p:spPr>
      </p:cxnSp>
      <p:sp>
        <p:nvSpPr>
          <p:cNvPr id="32" name="Rectangle 31"/>
          <p:cNvSpPr/>
          <p:nvPr/>
        </p:nvSpPr>
        <p:spPr bwMode="auto">
          <a:xfrm>
            <a:off x="2437645" y="4826355"/>
            <a:ext cx="2546601" cy="640276"/>
          </a:xfrm>
          <a:prstGeom prst="rect">
            <a:avLst/>
          </a:prstGeom>
          <a:solidFill>
            <a:schemeClr val="bg1">
              <a:lumMod val="95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32MB Bit-band alias</a:t>
            </a:r>
            <a:endParaRPr lang="en-GB" sz="1200" b="0" dirty="0"/>
          </a:p>
        </p:txBody>
      </p:sp>
      <p:sp>
        <p:nvSpPr>
          <p:cNvPr id="34" name="Rectangle 33"/>
          <p:cNvSpPr/>
          <p:nvPr/>
        </p:nvSpPr>
        <p:spPr bwMode="auto">
          <a:xfrm>
            <a:off x="2437647" y="5454651"/>
            <a:ext cx="2546601" cy="419101"/>
          </a:xfrm>
          <a:prstGeom prst="rect">
            <a:avLst/>
          </a:prstGeom>
          <a:solidFill>
            <a:schemeClr val="accent1">
              <a:lumMod val="20000"/>
              <a:lumOff val="80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31MB non-bit-band region</a:t>
            </a:r>
            <a:endParaRPr lang="en-GB" sz="1200" b="0" dirty="0"/>
          </a:p>
        </p:txBody>
      </p:sp>
      <p:sp>
        <p:nvSpPr>
          <p:cNvPr id="35" name="TextBox 34"/>
          <p:cNvSpPr txBox="1"/>
          <p:nvPr/>
        </p:nvSpPr>
        <p:spPr>
          <a:xfrm>
            <a:off x="1321377" y="5940819"/>
            <a:ext cx="1345674" cy="230188"/>
          </a:xfrm>
          <a:prstGeom prst="rect">
            <a:avLst/>
          </a:prstGeom>
          <a:noFill/>
        </p:spPr>
        <p:txBody>
          <a:bodyPr>
            <a:spAutoFit/>
          </a:bodyPr>
          <a:lstStyle/>
          <a:p>
            <a:pPr>
              <a:defRPr/>
            </a:pPr>
            <a:r>
              <a:rPr lang="en-GB" sz="900" b="0" spc="10" dirty="0"/>
              <a:t>0x20000000</a:t>
            </a:r>
          </a:p>
        </p:txBody>
      </p:sp>
      <p:sp>
        <p:nvSpPr>
          <p:cNvPr id="36" name="TextBox 35"/>
          <p:cNvSpPr txBox="1"/>
          <p:nvPr/>
        </p:nvSpPr>
        <p:spPr>
          <a:xfrm>
            <a:off x="1321377" y="5693663"/>
            <a:ext cx="1345674" cy="230188"/>
          </a:xfrm>
          <a:prstGeom prst="rect">
            <a:avLst/>
          </a:prstGeom>
          <a:noFill/>
        </p:spPr>
        <p:txBody>
          <a:bodyPr>
            <a:spAutoFit/>
          </a:bodyPr>
          <a:lstStyle/>
          <a:p>
            <a:pPr>
              <a:defRPr/>
            </a:pPr>
            <a:r>
              <a:rPr lang="en-GB" sz="900" b="0" spc="10" dirty="0" smtClean="0"/>
              <a:t>0x20100000</a:t>
            </a:r>
            <a:endParaRPr lang="en-GB" sz="900" b="0" spc="10" dirty="0"/>
          </a:p>
        </p:txBody>
      </p:sp>
      <p:sp>
        <p:nvSpPr>
          <p:cNvPr id="37" name="TextBox 36"/>
          <p:cNvSpPr txBox="1"/>
          <p:nvPr/>
        </p:nvSpPr>
        <p:spPr>
          <a:xfrm>
            <a:off x="1321377" y="5265468"/>
            <a:ext cx="1345674" cy="230188"/>
          </a:xfrm>
          <a:prstGeom prst="rect">
            <a:avLst/>
          </a:prstGeom>
          <a:noFill/>
        </p:spPr>
        <p:txBody>
          <a:bodyPr>
            <a:spAutoFit/>
          </a:bodyPr>
          <a:lstStyle/>
          <a:p>
            <a:pPr>
              <a:defRPr/>
            </a:pPr>
            <a:r>
              <a:rPr lang="en-GB" sz="900" b="0" spc="10" dirty="0" smtClean="0"/>
              <a:t>0x22000000</a:t>
            </a:r>
            <a:endParaRPr lang="en-GB" sz="900" b="0" spc="10" dirty="0"/>
          </a:p>
        </p:txBody>
      </p:sp>
      <p:sp>
        <p:nvSpPr>
          <p:cNvPr id="38" name="TextBox 37"/>
          <p:cNvSpPr txBox="1"/>
          <p:nvPr/>
        </p:nvSpPr>
        <p:spPr>
          <a:xfrm>
            <a:off x="1321377" y="4786228"/>
            <a:ext cx="1345674" cy="230188"/>
          </a:xfrm>
          <a:prstGeom prst="rect">
            <a:avLst/>
          </a:prstGeom>
          <a:noFill/>
        </p:spPr>
        <p:txBody>
          <a:bodyPr>
            <a:spAutoFit/>
          </a:bodyPr>
          <a:lstStyle/>
          <a:p>
            <a:pPr>
              <a:defRPr/>
            </a:pPr>
            <a:r>
              <a:rPr lang="en-GB" sz="900" b="0" spc="10" dirty="0" smtClean="0"/>
              <a:t>0x23FFFFFF</a:t>
            </a:r>
            <a:endParaRPr lang="en-GB" sz="900" b="0" spc="10" dirty="0"/>
          </a:p>
        </p:txBody>
      </p:sp>
      <p:sp>
        <p:nvSpPr>
          <p:cNvPr id="39" name="TextBox 38"/>
          <p:cNvSpPr txBox="1"/>
          <p:nvPr/>
        </p:nvSpPr>
        <p:spPr>
          <a:xfrm>
            <a:off x="1321377" y="5425196"/>
            <a:ext cx="1345674" cy="230188"/>
          </a:xfrm>
          <a:prstGeom prst="rect">
            <a:avLst/>
          </a:prstGeom>
          <a:noFill/>
        </p:spPr>
        <p:txBody>
          <a:bodyPr>
            <a:spAutoFit/>
          </a:bodyPr>
          <a:lstStyle/>
          <a:p>
            <a:pPr>
              <a:defRPr/>
            </a:pPr>
            <a:r>
              <a:rPr lang="en-GB" sz="900" b="0" spc="10" dirty="0" smtClean="0"/>
              <a:t>0x21FFFFFF</a:t>
            </a:r>
            <a:endParaRPr lang="en-GB" sz="900" b="0" spc="10" dirty="0"/>
          </a:p>
        </p:txBody>
      </p:sp>
      <p:sp>
        <p:nvSpPr>
          <p:cNvPr id="44" name="Rectangle 43"/>
          <p:cNvSpPr/>
          <p:nvPr/>
        </p:nvSpPr>
        <p:spPr bwMode="auto">
          <a:xfrm>
            <a:off x="2437647" y="4398084"/>
            <a:ext cx="2546601" cy="227013"/>
          </a:xfrm>
          <a:prstGeom prst="rect">
            <a:avLst/>
          </a:prstGeom>
          <a:solidFill>
            <a:schemeClr val="bg1">
              <a:lumMod val="95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1MB Bit-band region</a:t>
            </a:r>
            <a:endParaRPr lang="en-GB" sz="1200" b="0" dirty="0"/>
          </a:p>
        </p:txBody>
      </p:sp>
      <p:sp>
        <p:nvSpPr>
          <p:cNvPr id="45" name="Rectangle 44"/>
          <p:cNvSpPr/>
          <p:nvPr/>
        </p:nvSpPr>
        <p:spPr bwMode="auto">
          <a:xfrm>
            <a:off x="2437645" y="3337988"/>
            <a:ext cx="2546601" cy="640276"/>
          </a:xfrm>
          <a:prstGeom prst="rect">
            <a:avLst/>
          </a:prstGeom>
          <a:solidFill>
            <a:schemeClr val="bg1">
              <a:lumMod val="95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32MB Bit-band alias</a:t>
            </a:r>
            <a:endParaRPr lang="en-GB" sz="1200" b="0" dirty="0"/>
          </a:p>
        </p:txBody>
      </p:sp>
      <p:sp>
        <p:nvSpPr>
          <p:cNvPr id="46" name="Rectangle 45"/>
          <p:cNvSpPr/>
          <p:nvPr/>
        </p:nvSpPr>
        <p:spPr bwMode="auto">
          <a:xfrm>
            <a:off x="2437647" y="3978984"/>
            <a:ext cx="2546601" cy="419101"/>
          </a:xfrm>
          <a:prstGeom prst="rect">
            <a:avLst/>
          </a:prstGeom>
          <a:solidFill>
            <a:schemeClr val="accent1">
              <a:lumMod val="20000"/>
              <a:lumOff val="80000"/>
            </a:schemeClr>
          </a:solidFill>
          <a:ln w="1270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31MB non-bit-band region</a:t>
            </a:r>
            <a:endParaRPr lang="en-GB" sz="1200" b="0" dirty="0"/>
          </a:p>
        </p:txBody>
      </p:sp>
      <p:sp>
        <p:nvSpPr>
          <p:cNvPr id="47" name="TextBox 46"/>
          <p:cNvSpPr txBox="1"/>
          <p:nvPr/>
        </p:nvSpPr>
        <p:spPr>
          <a:xfrm>
            <a:off x="1321377" y="4452452"/>
            <a:ext cx="1345674" cy="230188"/>
          </a:xfrm>
          <a:prstGeom prst="rect">
            <a:avLst/>
          </a:prstGeom>
          <a:noFill/>
        </p:spPr>
        <p:txBody>
          <a:bodyPr>
            <a:spAutoFit/>
          </a:bodyPr>
          <a:lstStyle/>
          <a:p>
            <a:pPr>
              <a:defRPr/>
            </a:pPr>
            <a:r>
              <a:rPr lang="en-GB" sz="900" b="0" spc="10" dirty="0" smtClean="0"/>
              <a:t>0x40000000</a:t>
            </a:r>
            <a:endParaRPr lang="en-GB" sz="900" b="0" spc="10" dirty="0"/>
          </a:p>
        </p:txBody>
      </p:sp>
      <p:sp>
        <p:nvSpPr>
          <p:cNvPr id="48" name="TextBox 47"/>
          <p:cNvSpPr txBox="1"/>
          <p:nvPr/>
        </p:nvSpPr>
        <p:spPr>
          <a:xfrm>
            <a:off x="1321377" y="4205296"/>
            <a:ext cx="1345674" cy="230188"/>
          </a:xfrm>
          <a:prstGeom prst="rect">
            <a:avLst/>
          </a:prstGeom>
          <a:noFill/>
        </p:spPr>
        <p:txBody>
          <a:bodyPr>
            <a:spAutoFit/>
          </a:bodyPr>
          <a:lstStyle/>
          <a:p>
            <a:pPr>
              <a:defRPr/>
            </a:pPr>
            <a:r>
              <a:rPr lang="en-GB" sz="900" b="0" spc="10" dirty="0" smtClean="0"/>
              <a:t>0x40100000</a:t>
            </a:r>
            <a:endParaRPr lang="en-GB" sz="900" b="0" spc="10" dirty="0"/>
          </a:p>
        </p:txBody>
      </p:sp>
      <p:sp>
        <p:nvSpPr>
          <p:cNvPr id="49" name="TextBox 48"/>
          <p:cNvSpPr txBox="1"/>
          <p:nvPr/>
        </p:nvSpPr>
        <p:spPr>
          <a:xfrm>
            <a:off x="1321377" y="3777101"/>
            <a:ext cx="1345674" cy="230188"/>
          </a:xfrm>
          <a:prstGeom prst="rect">
            <a:avLst/>
          </a:prstGeom>
          <a:noFill/>
        </p:spPr>
        <p:txBody>
          <a:bodyPr>
            <a:spAutoFit/>
          </a:bodyPr>
          <a:lstStyle/>
          <a:p>
            <a:pPr>
              <a:defRPr/>
            </a:pPr>
            <a:r>
              <a:rPr lang="en-GB" sz="900" b="0" spc="10" dirty="0" smtClean="0"/>
              <a:t>0x42000000</a:t>
            </a:r>
            <a:endParaRPr lang="en-GB" sz="900" b="0" spc="10" dirty="0"/>
          </a:p>
        </p:txBody>
      </p:sp>
      <p:sp>
        <p:nvSpPr>
          <p:cNvPr id="50" name="TextBox 49"/>
          <p:cNvSpPr txBox="1"/>
          <p:nvPr/>
        </p:nvSpPr>
        <p:spPr>
          <a:xfrm>
            <a:off x="1321377" y="3297861"/>
            <a:ext cx="1345674" cy="230188"/>
          </a:xfrm>
          <a:prstGeom prst="rect">
            <a:avLst/>
          </a:prstGeom>
          <a:noFill/>
        </p:spPr>
        <p:txBody>
          <a:bodyPr>
            <a:spAutoFit/>
          </a:bodyPr>
          <a:lstStyle/>
          <a:p>
            <a:pPr>
              <a:defRPr/>
            </a:pPr>
            <a:r>
              <a:rPr lang="en-GB" sz="900" b="0" spc="10" dirty="0" smtClean="0"/>
              <a:t>0x43FFFFFF</a:t>
            </a:r>
            <a:endParaRPr lang="en-GB" sz="900" b="0" spc="10" dirty="0"/>
          </a:p>
        </p:txBody>
      </p:sp>
      <p:sp>
        <p:nvSpPr>
          <p:cNvPr id="51" name="TextBox 50"/>
          <p:cNvSpPr txBox="1"/>
          <p:nvPr/>
        </p:nvSpPr>
        <p:spPr>
          <a:xfrm>
            <a:off x="1321377" y="3936829"/>
            <a:ext cx="1345674" cy="230188"/>
          </a:xfrm>
          <a:prstGeom prst="rect">
            <a:avLst/>
          </a:prstGeom>
          <a:noFill/>
        </p:spPr>
        <p:txBody>
          <a:bodyPr>
            <a:spAutoFit/>
          </a:bodyPr>
          <a:lstStyle/>
          <a:p>
            <a:pPr>
              <a:defRPr/>
            </a:pPr>
            <a:r>
              <a:rPr lang="en-GB" sz="900" b="0" spc="10" dirty="0" smtClean="0"/>
              <a:t>0x41FFFFFF</a:t>
            </a:r>
            <a:endParaRPr lang="en-GB" sz="900" b="0" spc="10" dirty="0"/>
          </a:p>
        </p:txBody>
      </p:sp>
      <p:cxnSp>
        <p:nvCxnSpPr>
          <p:cNvPr id="53" name="Straight Connector 52"/>
          <p:cNvCxnSpPr/>
          <p:nvPr/>
        </p:nvCxnSpPr>
        <p:spPr bwMode="auto">
          <a:xfrm flipV="1">
            <a:off x="4984248" y="5637213"/>
            <a:ext cx="2309899" cy="47625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cxnSp>
        <p:nvCxnSpPr>
          <p:cNvPr id="55" name="Straight Connector 54"/>
          <p:cNvCxnSpPr/>
          <p:nvPr/>
        </p:nvCxnSpPr>
        <p:spPr bwMode="auto">
          <a:xfrm>
            <a:off x="4984247" y="4805672"/>
            <a:ext cx="2309900" cy="720417"/>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cxnSp>
        <p:nvCxnSpPr>
          <p:cNvPr id="57" name="Straight Connector 56"/>
          <p:cNvCxnSpPr/>
          <p:nvPr/>
        </p:nvCxnSpPr>
        <p:spPr bwMode="auto">
          <a:xfrm>
            <a:off x="4984247" y="4622277"/>
            <a:ext cx="2309900" cy="532521"/>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cxnSp>
        <p:nvCxnSpPr>
          <p:cNvPr id="59" name="Straight Connector 58"/>
          <p:cNvCxnSpPr/>
          <p:nvPr/>
        </p:nvCxnSpPr>
        <p:spPr bwMode="auto">
          <a:xfrm>
            <a:off x="4984247" y="3337988"/>
            <a:ext cx="2309901" cy="170486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spTree>
    <p:extLst>
      <p:ext uri="{BB962C8B-B14F-4D97-AF65-F5344CB8AC3E}">
        <p14:creationId xmlns:p14="http://schemas.microsoft.com/office/powerpoint/2010/main" val="40220671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Benefits of Bit-Band Operations</a:t>
            </a:r>
            <a:endParaRPr lang="en-GB" dirty="0"/>
          </a:p>
        </p:txBody>
      </p:sp>
      <p:sp>
        <p:nvSpPr>
          <p:cNvPr id="3" name="Content Placeholder 2"/>
          <p:cNvSpPr>
            <a:spLocks noGrp="1"/>
          </p:cNvSpPr>
          <p:nvPr>
            <p:ph idx="1"/>
          </p:nvPr>
        </p:nvSpPr>
        <p:spPr>
          <a:xfrm>
            <a:off x="584200" y="1376364"/>
            <a:ext cx="10672070" cy="2509837"/>
          </a:xfrm>
        </p:spPr>
        <p:txBody>
          <a:bodyPr/>
          <a:lstStyle/>
          <a:p>
            <a:r>
              <a:rPr lang="en-GB" sz="2000" dirty="0" smtClean="0"/>
              <a:t>Faster bit operations</a:t>
            </a:r>
          </a:p>
          <a:p>
            <a:r>
              <a:rPr lang="en-GB" sz="2000" dirty="0" smtClean="0"/>
              <a:t>Fewer instructions</a:t>
            </a:r>
          </a:p>
          <a:p>
            <a:r>
              <a:rPr lang="en-GB" sz="2000" dirty="0" smtClean="0"/>
              <a:t>Atomic operation, avoid hazards</a:t>
            </a:r>
          </a:p>
          <a:p>
            <a:pPr lvl="1"/>
            <a:r>
              <a:rPr lang="en-GB" sz="1800" dirty="0" smtClean="0"/>
              <a:t>For example, if an interrupt is triggered and served during the Read-Modify-Write operations, and the interrupt service routine modifies the same data, a data conflict will occur</a:t>
            </a:r>
          </a:p>
          <a:p>
            <a:pPr lvl="1"/>
            <a:endParaRPr lang="en-GB" sz="1800" dirty="0"/>
          </a:p>
        </p:txBody>
      </p:sp>
      <p:sp>
        <p:nvSpPr>
          <p:cNvPr id="20" name="TextBox 19"/>
          <p:cNvSpPr txBox="1"/>
          <p:nvPr/>
        </p:nvSpPr>
        <p:spPr>
          <a:xfrm>
            <a:off x="3453919" y="4508501"/>
            <a:ext cx="1164530" cy="461665"/>
          </a:xfrm>
          <a:prstGeom prst="rect">
            <a:avLst/>
          </a:prstGeom>
          <a:noFill/>
        </p:spPr>
        <p:txBody>
          <a:bodyPr wrap="square" rtlCol="0">
            <a:spAutoFit/>
          </a:bodyPr>
          <a:lstStyle/>
          <a:p>
            <a:r>
              <a:rPr lang="en-GB" sz="1200" b="0" dirty="0" smtClean="0"/>
              <a:t>Interrupt occurs</a:t>
            </a:r>
            <a:endParaRPr lang="en-GB" sz="1200" b="0" dirty="0"/>
          </a:p>
        </p:txBody>
      </p:sp>
      <p:sp>
        <p:nvSpPr>
          <p:cNvPr id="4" name="Rounded Rectangle 3"/>
          <p:cNvSpPr/>
          <p:nvPr/>
        </p:nvSpPr>
        <p:spPr bwMode="auto">
          <a:xfrm>
            <a:off x="1083312" y="5003800"/>
            <a:ext cx="1846161" cy="266700"/>
          </a:xfrm>
          <a:prstGeom prst="roundRect">
            <a:avLst/>
          </a:prstGeom>
          <a:solidFill>
            <a:schemeClr val="accent1">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Read data at 0x00</a:t>
            </a:r>
          </a:p>
        </p:txBody>
      </p:sp>
      <p:sp>
        <p:nvSpPr>
          <p:cNvPr id="5" name="Rounded Rectangle 4"/>
          <p:cNvSpPr/>
          <p:nvPr/>
        </p:nvSpPr>
        <p:spPr bwMode="auto">
          <a:xfrm>
            <a:off x="2929472" y="5003800"/>
            <a:ext cx="1434208" cy="266700"/>
          </a:xfrm>
          <a:prstGeom prst="roundRect">
            <a:avLst/>
          </a:prstGeom>
          <a:solidFill>
            <a:schemeClr val="accent1">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Modify bit [1]</a:t>
            </a:r>
          </a:p>
        </p:txBody>
      </p:sp>
      <p:sp>
        <p:nvSpPr>
          <p:cNvPr id="6" name="Rounded Rectangle 5"/>
          <p:cNvSpPr/>
          <p:nvPr/>
        </p:nvSpPr>
        <p:spPr bwMode="auto">
          <a:xfrm>
            <a:off x="4668831" y="4305300"/>
            <a:ext cx="1846161" cy="266700"/>
          </a:xfrm>
          <a:prstGeom prst="roundRect">
            <a:avLst/>
          </a:prstGeom>
          <a:solidFill>
            <a:schemeClr val="accent2">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Read data at</a:t>
            </a:r>
            <a:r>
              <a:rPr kumimoji="0" lang="en-GB" sz="1200" b="0" i="0" u="none" strike="noStrike" cap="none" normalizeH="0" dirty="0" smtClean="0">
                <a:ln>
                  <a:noFill/>
                </a:ln>
                <a:solidFill>
                  <a:srgbClr val="000000"/>
                </a:solidFill>
                <a:effectLst/>
                <a:latin typeface="Arial" charset="0"/>
                <a:ea typeface="MS PGothic" pitchFamily="34" charset="-128"/>
              </a:rPr>
              <a:t> 0x00</a:t>
            </a:r>
            <a:endParaRPr kumimoji="0" lang="en-GB" sz="1200" b="0" i="0" u="none" strike="noStrike" cap="none" normalizeH="0" baseline="0" dirty="0" smtClean="0">
              <a:ln>
                <a:noFill/>
              </a:ln>
              <a:solidFill>
                <a:srgbClr val="000000"/>
              </a:solidFill>
              <a:effectLst/>
              <a:latin typeface="Arial" charset="0"/>
              <a:ea typeface="MS PGothic" pitchFamily="34" charset="-128"/>
            </a:endParaRPr>
          </a:p>
        </p:txBody>
      </p:sp>
      <p:sp>
        <p:nvSpPr>
          <p:cNvPr id="7" name="Rounded Rectangle 6"/>
          <p:cNvSpPr/>
          <p:nvPr/>
        </p:nvSpPr>
        <p:spPr bwMode="auto">
          <a:xfrm>
            <a:off x="6514991" y="4305300"/>
            <a:ext cx="1296891" cy="266700"/>
          </a:xfrm>
          <a:prstGeom prst="roundRect">
            <a:avLst/>
          </a:prstGeom>
          <a:solidFill>
            <a:schemeClr val="accent2">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Modify bit [1]</a:t>
            </a:r>
          </a:p>
        </p:txBody>
      </p:sp>
      <p:sp>
        <p:nvSpPr>
          <p:cNvPr id="8" name="Rounded Rectangle 7"/>
          <p:cNvSpPr/>
          <p:nvPr/>
        </p:nvSpPr>
        <p:spPr bwMode="auto">
          <a:xfrm>
            <a:off x="7811882" y="4305300"/>
            <a:ext cx="1541011" cy="266700"/>
          </a:xfrm>
          <a:prstGeom prst="roundRect">
            <a:avLst/>
          </a:prstGeom>
          <a:solidFill>
            <a:schemeClr val="accent2">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Write data back</a:t>
            </a:r>
          </a:p>
        </p:txBody>
      </p:sp>
      <p:sp>
        <p:nvSpPr>
          <p:cNvPr id="10" name="Rounded Rectangle 9"/>
          <p:cNvSpPr/>
          <p:nvPr/>
        </p:nvSpPr>
        <p:spPr bwMode="auto">
          <a:xfrm>
            <a:off x="9715259" y="5003800"/>
            <a:ext cx="1541011" cy="266700"/>
          </a:xfrm>
          <a:prstGeom prst="roundRect">
            <a:avLst/>
          </a:prstGeom>
          <a:solidFill>
            <a:schemeClr val="accent1">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Write data back</a:t>
            </a:r>
          </a:p>
        </p:txBody>
      </p:sp>
      <p:cxnSp>
        <p:nvCxnSpPr>
          <p:cNvPr id="12" name="Elbow Connector 11"/>
          <p:cNvCxnSpPr>
            <a:stCxn id="5" idx="3"/>
            <a:endCxn id="6" idx="1"/>
          </p:cNvCxnSpPr>
          <p:nvPr/>
        </p:nvCxnSpPr>
        <p:spPr bwMode="auto">
          <a:xfrm flipV="1">
            <a:off x="4363680" y="4438650"/>
            <a:ext cx="305150" cy="698500"/>
          </a:xfrm>
          <a:prstGeom prst="bentConnector3">
            <a:avLst>
              <a:gd name="adj1" fmla="val 30000"/>
            </a:avLst>
          </a:prstGeom>
          <a:noFill/>
          <a:ln w="19050" cap="flat" cmpd="sng" algn="ctr">
            <a:solidFill>
              <a:schemeClr val="tx1">
                <a:lumMod val="65000"/>
                <a:lumOff val="35000"/>
              </a:schemeClr>
            </a:solidFill>
            <a:prstDash val="solid"/>
            <a:round/>
            <a:headEnd type="none" w="med" len="med"/>
            <a:tailEnd type="triangle" w="lg" len="med"/>
          </a:ln>
          <a:effectLst/>
        </p:spPr>
      </p:cxnSp>
      <p:cxnSp>
        <p:nvCxnSpPr>
          <p:cNvPr id="15" name="Elbow Connector 14"/>
          <p:cNvCxnSpPr>
            <a:stCxn id="8" idx="3"/>
            <a:endCxn id="10" idx="1"/>
          </p:cNvCxnSpPr>
          <p:nvPr/>
        </p:nvCxnSpPr>
        <p:spPr bwMode="auto">
          <a:xfrm>
            <a:off x="9352894" y="4438650"/>
            <a:ext cx="362366" cy="698500"/>
          </a:xfrm>
          <a:prstGeom prst="bentConnector3">
            <a:avLst>
              <a:gd name="adj1" fmla="val 50000"/>
            </a:avLst>
          </a:prstGeom>
          <a:noFill/>
          <a:ln w="19050" cap="flat" cmpd="sng" algn="ctr">
            <a:solidFill>
              <a:schemeClr val="tx1">
                <a:lumMod val="65000"/>
                <a:lumOff val="35000"/>
              </a:schemeClr>
            </a:solidFill>
            <a:prstDash val="solid"/>
            <a:round/>
            <a:headEnd type="none" w="med" len="med"/>
            <a:tailEnd type="triangle" w="lg" len="med"/>
          </a:ln>
          <a:effectLst/>
        </p:spPr>
      </p:cxnSp>
      <p:sp>
        <p:nvSpPr>
          <p:cNvPr id="21" name="TextBox 20"/>
          <p:cNvSpPr txBox="1"/>
          <p:nvPr/>
        </p:nvSpPr>
        <p:spPr>
          <a:xfrm>
            <a:off x="9534077" y="4508501"/>
            <a:ext cx="1164530" cy="461665"/>
          </a:xfrm>
          <a:prstGeom prst="rect">
            <a:avLst/>
          </a:prstGeom>
          <a:noFill/>
        </p:spPr>
        <p:txBody>
          <a:bodyPr wrap="square" rtlCol="0">
            <a:spAutoFit/>
          </a:bodyPr>
          <a:lstStyle/>
          <a:p>
            <a:r>
              <a:rPr lang="en-GB" sz="1200" b="0" dirty="0" smtClean="0"/>
              <a:t>Interrupt returns</a:t>
            </a:r>
            <a:endParaRPr lang="en-GB" sz="1200" b="0" dirty="0"/>
          </a:p>
        </p:txBody>
      </p:sp>
      <p:sp>
        <p:nvSpPr>
          <p:cNvPr id="22" name="Rectangular Callout 21"/>
          <p:cNvSpPr/>
          <p:nvPr/>
        </p:nvSpPr>
        <p:spPr bwMode="auto">
          <a:xfrm>
            <a:off x="6016974" y="5518150"/>
            <a:ext cx="3698287" cy="444500"/>
          </a:xfrm>
          <a:prstGeom prst="wedgeRectCallout">
            <a:avLst>
              <a:gd name="adj1" fmla="val 43978"/>
              <a:gd name="adj2" fmla="val -108929"/>
            </a:avLst>
          </a:prstGeom>
          <a:solidFill>
            <a:schemeClr val="bg2">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rgbClr val="000000"/>
                </a:solidFill>
                <a:effectLst/>
                <a:latin typeface="Arial" charset="0"/>
                <a:ea typeface="MS PGothic" pitchFamily="34" charset="-128"/>
              </a:rPr>
              <a:t>Bit [1] modified</a:t>
            </a:r>
            <a:r>
              <a:rPr kumimoji="0" lang="en-GB" sz="1200" b="0" i="0" u="none" strike="noStrike" cap="none" normalizeH="0" dirty="0" smtClean="0">
                <a:ln>
                  <a:noFill/>
                </a:ln>
                <a:solidFill>
                  <a:srgbClr val="000000"/>
                </a:solidFill>
                <a:effectLst/>
                <a:latin typeface="Arial" charset="0"/>
                <a:ea typeface="MS PGothic" pitchFamily="34" charset="-128"/>
              </a:rPr>
              <a:t> by ISR is overwritten </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dirty="0" smtClean="0">
                <a:ln>
                  <a:noFill/>
                </a:ln>
                <a:solidFill>
                  <a:srgbClr val="000000"/>
                </a:solidFill>
                <a:effectLst/>
                <a:latin typeface="Arial" charset="0"/>
                <a:ea typeface="MS PGothic" pitchFamily="34" charset="-128"/>
              </a:rPr>
              <a:t>by the main program</a:t>
            </a:r>
            <a:endParaRPr kumimoji="0" lang="en-GB" sz="1200" b="0" i="0" u="none" strike="noStrike" cap="none" normalizeH="0" baseline="0" dirty="0" smtClean="0">
              <a:ln>
                <a:noFill/>
              </a:ln>
              <a:solidFill>
                <a:srgbClr val="000000"/>
              </a:solidFill>
              <a:effectLst/>
              <a:latin typeface="Arial" charset="0"/>
              <a:ea typeface="MS PGothic" pitchFamily="34" charset="-128"/>
            </a:endParaRPr>
          </a:p>
        </p:txBody>
      </p:sp>
      <p:sp>
        <p:nvSpPr>
          <p:cNvPr id="23" name="TextBox 22"/>
          <p:cNvSpPr txBox="1"/>
          <p:nvPr/>
        </p:nvSpPr>
        <p:spPr>
          <a:xfrm>
            <a:off x="4516255" y="3830229"/>
            <a:ext cx="2647182" cy="276999"/>
          </a:xfrm>
          <a:prstGeom prst="rect">
            <a:avLst/>
          </a:prstGeom>
          <a:noFill/>
        </p:spPr>
        <p:txBody>
          <a:bodyPr wrap="square" rtlCol="0">
            <a:spAutoFit/>
          </a:bodyPr>
          <a:lstStyle/>
          <a:p>
            <a:r>
              <a:rPr lang="en-GB" sz="1200" b="0" dirty="0" smtClean="0"/>
              <a:t>Interrupt Service Routine</a:t>
            </a:r>
            <a:endParaRPr lang="en-GB" sz="1200" b="0" dirty="0"/>
          </a:p>
        </p:txBody>
      </p:sp>
      <p:sp>
        <p:nvSpPr>
          <p:cNvPr id="24" name="TextBox 23"/>
          <p:cNvSpPr txBox="1"/>
          <p:nvPr/>
        </p:nvSpPr>
        <p:spPr>
          <a:xfrm>
            <a:off x="999395" y="5379650"/>
            <a:ext cx="2647182" cy="276999"/>
          </a:xfrm>
          <a:prstGeom prst="rect">
            <a:avLst/>
          </a:prstGeom>
          <a:noFill/>
        </p:spPr>
        <p:txBody>
          <a:bodyPr wrap="square" rtlCol="0">
            <a:spAutoFit/>
          </a:bodyPr>
          <a:lstStyle/>
          <a:p>
            <a:r>
              <a:rPr lang="en-GB" sz="1200" b="0" dirty="0" smtClean="0"/>
              <a:t>Main program</a:t>
            </a:r>
            <a:endParaRPr lang="en-GB" sz="1200" b="0" dirty="0"/>
          </a:p>
        </p:txBody>
      </p:sp>
    </p:spTree>
    <p:extLst>
      <p:ext uri="{BB962C8B-B14F-4D97-AF65-F5344CB8AC3E}">
        <p14:creationId xmlns:p14="http://schemas.microsoft.com/office/powerpoint/2010/main" val="451311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normAutofit fontScale="90000"/>
          </a:bodyPr>
          <a:lstStyle/>
          <a:p>
            <a:r>
              <a:rPr lang="en-GB" dirty="0" smtClean="0"/>
              <a:t>Cortex-M0+ Program Image</a:t>
            </a:r>
          </a:p>
        </p:txBody>
      </p:sp>
      <p:sp>
        <p:nvSpPr>
          <p:cNvPr id="32771" name="Content Placeholder 2"/>
          <p:cNvSpPr>
            <a:spLocks noGrp="1"/>
          </p:cNvSpPr>
          <p:nvPr>
            <p:ph idx="1"/>
          </p:nvPr>
        </p:nvSpPr>
        <p:spPr>
          <a:xfrm>
            <a:off x="698500" y="1160464"/>
            <a:ext cx="10858500" cy="2293937"/>
          </a:xfrm>
        </p:spPr>
        <p:txBody>
          <a:bodyPr/>
          <a:lstStyle/>
          <a:p>
            <a:r>
              <a:rPr lang="en-GB" sz="1800" dirty="0" smtClean="0"/>
              <a:t>The program image in Cortex-M0+ contains </a:t>
            </a:r>
          </a:p>
          <a:p>
            <a:pPr lvl="1"/>
            <a:r>
              <a:rPr lang="en-GB" sz="1600" dirty="0" smtClean="0"/>
              <a:t>Vector table -- includes the starting addresses of exceptions (vectors) and the value of the main stack point (MSP);</a:t>
            </a:r>
          </a:p>
          <a:p>
            <a:pPr lvl="1"/>
            <a:r>
              <a:rPr lang="en-GB" sz="1600" dirty="0" smtClean="0"/>
              <a:t>C start-up routine;</a:t>
            </a:r>
          </a:p>
          <a:p>
            <a:pPr lvl="1"/>
            <a:r>
              <a:rPr lang="en-GB" sz="1600" dirty="0" smtClean="0"/>
              <a:t>Program code – application code and data;</a:t>
            </a:r>
          </a:p>
          <a:p>
            <a:pPr lvl="1"/>
            <a:r>
              <a:rPr lang="en-GB" sz="1600" dirty="0" smtClean="0"/>
              <a:t>C library code – program codes for C library functions.</a:t>
            </a:r>
          </a:p>
        </p:txBody>
      </p:sp>
      <p:sp>
        <p:nvSpPr>
          <p:cNvPr id="13" name="Rectangle 12"/>
          <p:cNvSpPr/>
          <p:nvPr/>
        </p:nvSpPr>
        <p:spPr bwMode="auto">
          <a:xfrm>
            <a:off x="3035277" y="3446464"/>
            <a:ext cx="2396189" cy="2687637"/>
          </a:xfrm>
          <a:prstGeom prst="rect">
            <a:avLst/>
          </a:prstGeom>
          <a:solidFill>
            <a:schemeClr val="bg1">
              <a:lumMod val="95000"/>
            </a:schemeClr>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endParaRPr lang="en-GB" sz="1200" b="0" dirty="0"/>
          </a:p>
        </p:txBody>
      </p:sp>
      <p:sp>
        <p:nvSpPr>
          <p:cNvPr id="26" name="TextBox 25"/>
          <p:cNvSpPr txBox="1"/>
          <p:nvPr/>
        </p:nvSpPr>
        <p:spPr>
          <a:xfrm>
            <a:off x="1419832" y="5908675"/>
            <a:ext cx="1345674" cy="254000"/>
          </a:xfrm>
          <a:prstGeom prst="rect">
            <a:avLst/>
          </a:prstGeom>
          <a:noFill/>
        </p:spPr>
        <p:txBody>
          <a:bodyPr>
            <a:spAutoFit/>
          </a:bodyPr>
          <a:lstStyle/>
          <a:p>
            <a:pPr>
              <a:defRPr/>
            </a:pPr>
            <a:r>
              <a:rPr lang="en-GB" sz="1050" b="0" spc="10" dirty="0"/>
              <a:t>0x00000000</a:t>
            </a:r>
          </a:p>
        </p:txBody>
      </p:sp>
      <p:sp>
        <p:nvSpPr>
          <p:cNvPr id="54" name="TextBox 53"/>
          <p:cNvSpPr txBox="1"/>
          <p:nvPr/>
        </p:nvSpPr>
        <p:spPr>
          <a:xfrm>
            <a:off x="3598532" y="3459163"/>
            <a:ext cx="1479589" cy="254000"/>
          </a:xfrm>
          <a:prstGeom prst="rect">
            <a:avLst/>
          </a:prstGeom>
          <a:noFill/>
        </p:spPr>
        <p:txBody>
          <a:bodyPr wrap="square">
            <a:spAutoFit/>
          </a:bodyPr>
          <a:lstStyle/>
          <a:p>
            <a:pPr>
              <a:defRPr/>
            </a:pPr>
            <a:r>
              <a:rPr lang="en-GB" sz="1050" b="0" spc="10" dirty="0"/>
              <a:t>Code region</a:t>
            </a:r>
          </a:p>
        </p:txBody>
      </p:sp>
      <p:sp>
        <p:nvSpPr>
          <p:cNvPr id="55" name="Rectangle 54"/>
          <p:cNvSpPr/>
          <p:nvPr/>
        </p:nvSpPr>
        <p:spPr bwMode="auto">
          <a:xfrm>
            <a:off x="3139291" y="3773488"/>
            <a:ext cx="2205425" cy="1662112"/>
          </a:xfrm>
          <a:prstGeom prst="rect">
            <a:avLst/>
          </a:prstGeom>
          <a:solidFill>
            <a:srgbClr val="A7C4D1"/>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Start-up routine &amp;</a:t>
            </a:r>
          </a:p>
          <a:p>
            <a:pPr algn="ctr">
              <a:defRPr/>
            </a:pPr>
            <a:r>
              <a:rPr lang="en-GB" sz="1100" b="0" dirty="0"/>
              <a:t>Program code &amp;</a:t>
            </a:r>
          </a:p>
          <a:p>
            <a:pPr algn="ctr">
              <a:defRPr/>
            </a:pPr>
            <a:r>
              <a:rPr lang="en-GB" sz="1100" b="0" dirty="0"/>
              <a:t>C library code</a:t>
            </a:r>
            <a:endParaRPr lang="en-GB" sz="1100" dirty="0"/>
          </a:p>
        </p:txBody>
      </p:sp>
      <p:sp>
        <p:nvSpPr>
          <p:cNvPr id="56" name="Rectangle 55"/>
          <p:cNvSpPr/>
          <p:nvPr/>
        </p:nvSpPr>
        <p:spPr bwMode="auto">
          <a:xfrm>
            <a:off x="3139291" y="5567363"/>
            <a:ext cx="2205425" cy="512762"/>
          </a:xfrm>
          <a:prstGeom prst="rect">
            <a:avLst/>
          </a:prstGeom>
          <a:solidFill>
            <a:schemeClr val="accent5">
              <a:lumMod val="20000"/>
              <a:lumOff val="80000"/>
            </a:schemeClr>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100" b="0" dirty="0"/>
              <a:t>Vector table</a:t>
            </a:r>
          </a:p>
        </p:txBody>
      </p:sp>
      <p:sp>
        <p:nvSpPr>
          <p:cNvPr id="58" name="Left Brace 57"/>
          <p:cNvSpPr/>
          <p:nvPr/>
        </p:nvSpPr>
        <p:spPr bwMode="auto">
          <a:xfrm>
            <a:off x="2602586" y="3773489"/>
            <a:ext cx="234859" cy="2262187"/>
          </a:xfrm>
          <a:prstGeom prst="leftBrace">
            <a:avLst>
              <a:gd name="adj1" fmla="val 26409"/>
              <a:gd name="adj2" fmla="val 50000"/>
            </a:avLst>
          </a:prstGeom>
          <a:noFill/>
          <a:ln w="12700" cap="flat" cmpd="sng" algn="ctr">
            <a:solidFill>
              <a:schemeClr val="bg1">
                <a:lumMod val="50000"/>
              </a:schemeClr>
            </a:solidFill>
            <a:prstDash val="solid"/>
            <a:round/>
            <a:headEnd type="none" w="med" len="med"/>
            <a:tailEnd type="none" w="med" len="med"/>
          </a:ln>
          <a:effectLst/>
        </p:spPr>
        <p:txBody>
          <a:bodyPr wrap="none" anchor="ctr"/>
          <a:lstStyle/>
          <a:p>
            <a:pPr algn="ctr">
              <a:defRPr/>
            </a:pPr>
            <a:endParaRPr lang="en-GB" b="0" dirty="0"/>
          </a:p>
        </p:txBody>
      </p:sp>
      <p:sp>
        <p:nvSpPr>
          <p:cNvPr id="59" name="TextBox 58"/>
          <p:cNvSpPr txBox="1"/>
          <p:nvPr/>
        </p:nvSpPr>
        <p:spPr>
          <a:xfrm>
            <a:off x="1508697" y="4730751"/>
            <a:ext cx="1055803" cy="415925"/>
          </a:xfrm>
          <a:prstGeom prst="rect">
            <a:avLst/>
          </a:prstGeom>
          <a:noFill/>
        </p:spPr>
        <p:txBody>
          <a:bodyPr>
            <a:spAutoFit/>
          </a:bodyPr>
          <a:lstStyle/>
          <a:p>
            <a:pPr algn="ctr">
              <a:defRPr/>
            </a:pPr>
            <a:r>
              <a:rPr lang="en-GB" sz="1050" b="0" spc="10" dirty="0"/>
              <a:t>Program</a:t>
            </a:r>
          </a:p>
          <a:p>
            <a:pPr algn="ctr">
              <a:defRPr/>
            </a:pPr>
            <a:r>
              <a:rPr lang="en-GB" sz="1050" b="0" spc="10" dirty="0"/>
              <a:t>Image </a:t>
            </a:r>
          </a:p>
        </p:txBody>
      </p:sp>
      <p:cxnSp>
        <p:nvCxnSpPr>
          <p:cNvPr id="60" name="Straight Connector 59"/>
          <p:cNvCxnSpPr/>
          <p:nvPr/>
        </p:nvCxnSpPr>
        <p:spPr bwMode="auto">
          <a:xfrm flipV="1">
            <a:off x="5344716" y="3446463"/>
            <a:ext cx="2147577" cy="2120900"/>
          </a:xfrm>
          <a:prstGeom prst="line">
            <a:avLst/>
          </a:prstGeom>
          <a:noFill/>
          <a:ln w="19050" cap="flat" cmpd="sng" algn="ctr">
            <a:solidFill>
              <a:schemeClr val="bg1">
                <a:lumMod val="75000"/>
              </a:schemeClr>
            </a:solidFill>
            <a:prstDash val="sysDot"/>
            <a:round/>
            <a:headEnd type="none" w="med" len="med"/>
            <a:tailEnd type="none" w="med" len="med"/>
          </a:ln>
          <a:effectLst/>
        </p:spPr>
      </p:cxnSp>
      <p:cxnSp>
        <p:nvCxnSpPr>
          <p:cNvPr id="63" name="Straight Connector 62"/>
          <p:cNvCxnSpPr/>
          <p:nvPr/>
        </p:nvCxnSpPr>
        <p:spPr bwMode="auto">
          <a:xfrm>
            <a:off x="5344716" y="6080125"/>
            <a:ext cx="2147577" cy="0"/>
          </a:xfrm>
          <a:prstGeom prst="line">
            <a:avLst/>
          </a:prstGeom>
          <a:noFill/>
          <a:ln w="19050" cap="flat" cmpd="sng" algn="ctr">
            <a:solidFill>
              <a:schemeClr val="bg1">
                <a:lumMod val="75000"/>
              </a:schemeClr>
            </a:solidFill>
            <a:prstDash val="sysDot"/>
            <a:round/>
            <a:headEnd type="none" w="med" len="med"/>
            <a:tailEnd type="none" w="med" len="med"/>
          </a:ln>
          <a:effectLst/>
        </p:spPr>
      </p:cxnSp>
      <p:grpSp>
        <p:nvGrpSpPr>
          <p:cNvPr id="2" name="Group 1"/>
          <p:cNvGrpSpPr/>
          <p:nvPr/>
        </p:nvGrpSpPr>
        <p:grpSpPr>
          <a:xfrm>
            <a:off x="7492292" y="3446463"/>
            <a:ext cx="2699812" cy="2633662"/>
            <a:chOff x="5621415" y="2800351"/>
            <a:chExt cx="2025650" cy="3279774"/>
          </a:xfrm>
        </p:grpSpPr>
        <p:sp>
          <p:nvSpPr>
            <p:cNvPr id="47" name="Rectangle 46"/>
            <p:cNvSpPr/>
            <p:nvPr/>
          </p:nvSpPr>
          <p:spPr bwMode="auto">
            <a:xfrm>
              <a:off x="5621415" y="5875338"/>
              <a:ext cx="2025650" cy="204787"/>
            </a:xfrm>
            <a:prstGeom prst="rect">
              <a:avLst/>
            </a:prstGeom>
            <a:solidFill>
              <a:schemeClr val="accent5">
                <a:lumMod val="20000"/>
                <a:lumOff val="80000"/>
              </a:schemeClr>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Initial MSP value</a:t>
              </a:r>
            </a:p>
          </p:txBody>
        </p:sp>
        <p:sp>
          <p:nvSpPr>
            <p:cNvPr id="68" name="Rectangle 67"/>
            <p:cNvSpPr/>
            <p:nvPr/>
          </p:nvSpPr>
          <p:spPr bwMode="auto">
            <a:xfrm>
              <a:off x="5621415" y="5678488"/>
              <a:ext cx="2025650" cy="203200"/>
            </a:xfrm>
            <a:prstGeom prst="rect">
              <a:avLst/>
            </a:prstGeom>
            <a:solidFill>
              <a:srgbClr val="A7C4D1"/>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Reset vector</a:t>
              </a:r>
            </a:p>
          </p:txBody>
        </p:sp>
        <p:sp>
          <p:nvSpPr>
            <p:cNvPr id="69" name="Rectangle 68"/>
            <p:cNvSpPr/>
            <p:nvPr/>
          </p:nvSpPr>
          <p:spPr bwMode="auto">
            <a:xfrm>
              <a:off x="5621415" y="5483225"/>
              <a:ext cx="2025650" cy="204788"/>
            </a:xfrm>
            <a:prstGeom prst="rect">
              <a:avLst/>
            </a:prstGeom>
            <a:solidFill>
              <a:schemeClr val="accent5">
                <a:lumMod val="20000"/>
                <a:lumOff val="80000"/>
              </a:schemeClr>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NMI vector</a:t>
              </a:r>
            </a:p>
          </p:txBody>
        </p:sp>
        <p:sp>
          <p:nvSpPr>
            <p:cNvPr id="70" name="Rectangle 69"/>
            <p:cNvSpPr/>
            <p:nvPr/>
          </p:nvSpPr>
          <p:spPr bwMode="auto">
            <a:xfrm>
              <a:off x="5621415" y="5286375"/>
              <a:ext cx="2025650" cy="204788"/>
            </a:xfrm>
            <a:prstGeom prst="rect">
              <a:avLst/>
            </a:prstGeom>
            <a:solidFill>
              <a:srgbClr val="A7C4D1"/>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Hard fault vector</a:t>
              </a:r>
            </a:p>
          </p:txBody>
        </p:sp>
        <p:sp>
          <p:nvSpPr>
            <p:cNvPr id="74" name="Rectangle 73"/>
            <p:cNvSpPr/>
            <p:nvPr/>
          </p:nvSpPr>
          <p:spPr bwMode="auto">
            <a:xfrm>
              <a:off x="5621415" y="3713163"/>
              <a:ext cx="2025650" cy="439735"/>
            </a:xfrm>
            <a:prstGeom prst="rect">
              <a:avLst/>
            </a:prstGeom>
            <a:solidFill>
              <a:schemeClr val="accent5">
                <a:lumMod val="20000"/>
                <a:lumOff val="80000"/>
              </a:schemeClr>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Reserved</a:t>
              </a:r>
            </a:p>
          </p:txBody>
        </p:sp>
        <p:sp>
          <p:nvSpPr>
            <p:cNvPr id="78" name="Rectangle 77"/>
            <p:cNvSpPr/>
            <p:nvPr/>
          </p:nvSpPr>
          <p:spPr bwMode="auto">
            <a:xfrm>
              <a:off x="5621415" y="3546476"/>
              <a:ext cx="2025650" cy="204787"/>
            </a:xfrm>
            <a:prstGeom prst="rect">
              <a:avLst/>
            </a:prstGeom>
            <a:solidFill>
              <a:srgbClr val="A7C4D1"/>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err="1" smtClean="0"/>
                <a:t>PendSV</a:t>
              </a:r>
              <a:endParaRPr lang="en-GB" sz="1050" b="0" dirty="0"/>
            </a:p>
          </p:txBody>
        </p:sp>
        <p:sp>
          <p:nvSpPr>
            <p:cNvPr id="79" name="Rectangle 78"/>
            <p:cNvSpPr/>
            <p:nvPr/>
          </p:nvSpPr>
          <p:spPr bwMode="auto">
            <a:xfrm>
              <a:off x="5621415" y="3352801"/>
              <a:ext cx="2025650" cy="203200"/>
            </a:xfrm>
            <a:prstGeom prst="rect">
              <a:avLst/>
            </a:prstGeom>
            <a:solidFill>
              <a:schemeClr val="accent5">
                <a:lumMod val="20000"/>
                <a:lumOff val="80000"/>
              </a:schemeClr>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err="1" smtClean="0"/>
                <a:t>SysTick</a:t>
              </a:r>
              <a:endParaRPr lang="en-GB" sz="1050" b="0" dirty="0"/>
            </a:p>
          </p:txBody>
        </p:sp>
        <p:sp>
          <p:nvSpPr>
            <p:cNvPr id="80" name="Rectangle 79"/>
            <p:cNvSpPr/>
            <p:nvPr/>
          </p:nvSpPr>
          <p:spPr bwMode="auto">
            <a:xfrm>
              <a:off x="5621415" y="2800351"/>
              <a:ext cx="2025650" cy="552450"/>
            </a:xfrm>
            <a:prstGeom prst="rect">
              <a:avLst/>
            </a:prstGeom>
            <a:solidFill>
              <a:srgbClr val="A7C4D1"/>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smtClean="0"/>
                <a:t>External Interrupts</a:t>
              </a:r>
              <a:endParaRPr lang="en-GB" sz="1050" b="0" dirty="0"/>
            </a:p>
          </p:txBody>
        </p:sp>
        <p:sp>
          <p:nvSpPr>
            <p:cNvPr id="25" name="Rectangle 24"/>
            <p:cNvSpPr/>
            <p:nvPr/>
          </p:nvSpPr>
          <p:spPr bwMode="auto">
            <a:xfrm>
              <a:off x="5621415" y="4359274"/>
              <a:ext cx="2025650" cy="927101"/>
            </a:xfrm>
            <a:prstGeom prst="rect">
              <a:avLst/>
            </a:prstGeom>
            <a:solidFill>
              <a:schemeClr val="accent1">
                <a:lumMod val="20000"/>
                <a:lumOff val="80000"/>
              </a:schemeClr>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smtClean="0"/>
                <a:t>Reserved </a:t>
              </a:r>
              <a:endParaRPr lang="en-GB" sz="1050" b="0" dirty="0"/>
            </a:p>
          </p:txBody>
        </p:sp>
        <p:sp>
          <p:nvSpPr>
            <p:cNvPr id="27" name="Rectangle 26"/>
            <p:cNvSpPr/>
            <p:nvPr/>
          </p:nvSpPr>
          <p:spPr bwMode="auto">
            <a:xfrm>
              <a:off x="5621415" y="4152899"/>
              <a:ext cx="2025650" cy="206375"/>
            </a:xfrm>
            <a:prstGeom prst="rect">
              <a:avLst/>
            </a:prstGeom>
            <a:solidFill>
              <a:srgbClr val="A0BDCC"/>
            </a:solidFill>
            <a:ln w="9525"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err="1" smtClean="0"/>
                <a:t>SVCall</a:t>
              </a:r>
              <a:endParaRPr lang="en-GB" sz="1050" b="0" dirty="0"/>
            </a:p>
          </p:txBody>
        </p:sp>
      </p:grpSp>
    </p:spTree>
    <p:extLst>
      <p:ext uri="{BB962C8B-B14F-4D97-AF65-F5344CB8AC3E}">
        <p14:creationId xmlns:p14="http://schemas.microsoft.com/office/powerpoint/2010/main" val="3699419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fontScale="90000"/>
          </a:bodyPr>
          <a:lstStyle/>
          <a:p>
            <a:r>
              <a:rPr lang="en-GB" dirty="0" smtClean="0"/>
              <a:t>Cortex-M0+ Program Image</a:t>
            </a:r>
          </a:p>
        </p:txBody>
      </p:sp>
      <p:sp>
        <p:nvSpPr>
          <p:cNvPr id="30723" name="Content Placeholder 2"/>
          <p:cNvSpPr>
            <a:spLocks noGrp="1"/>
          </p:cNvSpPr>
          <p:nvPr>
            <p:ph idx="1"/>
          </p:nvPr>
        </p:nvSpPr>
        <p:spPr>
          <a:xfrm>
            <a:off x="673100" y="1379538"/>
            <a:ext cx="6072188" cy="4552951"/>
          </a:xfrm>
        </p:spPr>
        <p:txBody>
          <a:bodyPr/>
          <a:lstStyle/>
          <a:p>
            <a:pPr>
              <a:spcBef>
                <a:spcPts val="1800"/>
              </a:spcBef>
              <a:defRPr/>
            </a:pPr>
            <a:r>
              <a:rPr lang="en-GB" sz="2000" dirty="0" smtClean="0"/>
              <a:t>After Reset, the processor:</a:t>
            </a:r>
          </a:p>
          <a:p>
            <a:pPr marL="901700" lvl="1" indent="-457200">
              <a:spcBef>
                <a:spcPts val="1800"/>
              </a:spcBef>
              <a:buFont typeface="Arial" charset="0"/>
              <a:buAutoNum type="arabicPeriod"/>
              <a:defRPr/>
            </a:pPr>
            <a:r>
              <a:rPr lang="en-GB" sz="1800" dirty="0" smtClean="0"/>
              <a:t>First reads the initial MSP value;</a:t>
            </a:r>
          </a:p>
          <a:p>
            <a:pPr marL="901700" lvl="1" indent="-457200">
              <a:spcBef>
                <a:spcPts val="1800"/>
              </a:spcBef>
              <a:buFont typeface="Arial" charset="0"/>
              <a:buAutoNum type="arabicPeriod"/>
              <a:defRPr/>
            </a:pPr>
            <a:r>
              <a:rPr lang="en-GB" sz="1800" dirty="0" smtClean="0"/>
              <a:t>Then reads the reset vector;</a:t>
            </a:r>
          </a:p>
          <a:p>
            <a:pPr marL="901700" lvl="1" indent="-457200">
              <a:spcBef>
                <a:spcPts val="1800"/>
              </a:spcBef>
              <a:buFont typeface="Arial" charset="0"/>
              <a:buAutoNum type="arabicPeriod"/>
              <a:defRPr/>
            </a:pPr>
            <a:r>
              <a:rPr lang="en-GB" sz="1800" dirty="0" smtClean="0"/>
              <a:t>Branches to the start of the programme execution address (reset handler);</a:t>
            </a:r>
          </a:p>
          <a:p>
            <a:pPr marL="901700" lvl="1" indent="-457200">
              <a:spcBef>
                <a:spcPts val="1800"/>
              </a:spcBef>
              <a:buFont typeface="Arial" charset="0"/>
              <a:buAutoNum type="arabicPeriod"/>
              <a:defRPr/>
            </a:pPr>
            <a:r>
              <a:rPr lang="en-GB" sz="1800" dirty="0" smtClean="0"/>
              <a:t>Subsequently executes program instructions</a:t>
            </a:r>
          </a:p>
          <a:p>
            <a:pPr marL="444500" indent="-457200">
              <a:defRPr/>
            </a:pPr>
            <a:endParaRPr lang="en-GB" dirty="0" smtClean="0"/>
          </a:p>
        </p:txBody>
      </p:sp>
      <p:grpSp>
        <p:nvGrpSpPr>
          <p:cNvPr id="33796" name="Group 29"/>
          <p:cNvGrpSpPr>
            <a:grpSpLocks/>
          </p:cNvGrpSpPr>
          <p:nvPr/>
        </p:nvGrpSpPr>
        <p:grpSpPr bwMode="auto">
          <a:xfrm>
            <a:off x="7498537" y="1192214"/>
            <a:ext cx="3842365" cy="4294187"/>
            <a:chOff x="5880100" y="3159125"/>
            <a:chExt cx="2882900" cy="3054350"/>
          </a:xfrm>
          <a:effectLst>
            <a:outerShdw blurRad="50800" dist="38100" dir="2700000" algn="tl" rotWithShape="0">
              <a:prstClr val="black">
                <a:alpha val="40000"/>
              </a:prstClr>
            </a:outerShdw>
          </a:effectLst>
        </p:grpSpPr>
        <p:sp>
          <p:nvSpPr>
            <p:cNvPr id="4" name="Rectangle 3"/>
            <p:cNvSpPr/>
            <p:nvPr/>
          </p:nvSpPr>
          <p:spPr bwMode="auto">
            <a:xfrm>
              <a:off x="5880100" y="3159125"/>
              <a:ext cx="2882900" cy="266479"/>
            </a:xfrm>
            <a:prstGeom prst="rect">
              <a:avLst/>
            </a:prstGeom>
            <a:solidFill>
              <a:schemeClr val="accent1">
                <a:lumMod val="20000"/>
                <a:lumOff val="80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r>
                <a:rPr lang="en-GB" b="0" dirty="0"/>
                <a:t>Reset</a:t>
              </a:r>
            </a:p>
          </p:txBody>
        </p:sp>
        <p:sp>
          <p:nvSpPr>
            <p:cNvPr id="5" name="Rectangle 4"/>
            <p:cNvSpPr/>
            <p:nvPr/>
          </p:nvSpPr>
          <p:spPr bwMode="auto">
            <a:xfrm>
              <a:off x="5880100" y="3648047"/>
              <a:ext cx="2882900" cy="482147"/>
            </a:xfrm>
            <a:prstGeom prst="rect">
              <a:avLst/>
            </a:prstGeom>
            <a:solidFill>
              <a:schemeClr val="accent1">
                <a:lumMod val="20000"/>
                <a:lumOff val="80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r>
                <a:rPr lang="en-GB" b="0" dirty="0"/>
                <a:t>Fetch initial value for MSP</a:t>
              </a:r>
            </a:p>
            <a:p>
              <a:pPr algn="ctr">
                <a:defRPr/>
              </a:pPr>
              <a:r>
                <a:rPr lang="en-GB" b="0" dirty="0"/>
                <a:t>(Read address 0x00000000)</a:t>
              </a:r>
            </a:p>
          </p:txBody>
        </p:sp>
        <p:sp>
          <p:nvSpPr>
            <p:cNvPr id="6" name="Rectangle 5"/>
            <p:cNvSpPr/>
            <p:nvPr/>
          </p:nvSpPr>
          <p:spPr bwMode="auto">
            <a:xfrm>
              <a:off x="5880100" y="4352636"/>
              <a:ext cx="2882900" cy="469726"/>
            </a:xfrm>
            <a:prstGeom prst="rect">
              <a:avLst/>
            </a:prstGeom>
            <a:solidFill>
              <a:schemeClr val="accent1">
                <a:lumMod val="20000"/>
                <a:lumOff val="80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r>
                <a:rPr lang="en-GB" b="0" dirty="0"/>
                <a:t>Fetch reset vector</a:t>
              </a:r>
            </a:p>
            <a:p>
              <a:pPr algn="ctr">
                <a:defRPr/>
              </a:pPr>
              <a:r>
                <a:rPr lang="en-GB" b="0" dirty="0"/>
                <a:t>(Read address 0x00000004)</a:t>
              </a:r>
            </a:p>
          </p:txBody>
        </p:sp>
        <p:sp>
          <p:nvSpPr>
            <p:cNvPr id="7" name="Rectangle 6"/>
            <p:cNvSpPr/>
            <p:nvPr/>
          </p:nvSpPr>
          <p:spPr bwMode="auto">
            <a:xfrm>
              <a:off x="5880100" y="5051580"/>
              <a:ext cx="2882900" cy="469726"/>
            </a:xfrm>
            <a:prstGeom prst="rect">
              <a:avLst/>
            </a:prstGeom>
            <a:solidFill>
              <a:schemeClr val="accent1">
                <a:lumMod val="20000"/>
                <a:lumOff val="80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r>
                <a:rPr lang="en-GB" b="0" dirty="0"/>
                <a:t>Fetch 1</a:t>
              </a:r>
              <a:r>
                <a:rPr lang="en-GB" b="0" baseline="30000" dirty="0"/>
                <a:t>st</a:t>
              </a:r>
              <a:r>
                <a:rPr lang="en-GB" b="0" dirty="0"/>
                <a:t> instruction</a:t>
              </a:r>
            </a:p>
            <a:p>
              <a:pPr algn="ctr">
                <a:defRPr/>
              </a:pPr>
              <a:r>
                <a:rPr lang="en-GB" b="0" dirty="0"/>
                <a:t>(Read address of reset vector)</a:t>
              </a:r>
            </a:p>
          </p:txBody>
        </p:sp>
        <p:cxnSp>
          <p:nvCxnSpPr>
            <p:cNvPr id="9" name="Straight Arrow Connector 8"/>
            <p:cNvCxnSpPr>
              <a:stCxn id="4" idx="2"/>
              <a:endCxn id="5" idx="0"/>
            </p:cNvCxnSpPr>
            <p:nvPr/>
          </p:nvCxnSpPr>
          <p:spPr bwMode="auto">
            <a:xfrm>
              <a:off x="7321550" y="3425604"/>
              <a:ext cx="0" cy="222442"/>
            </a:xfrm>
            <a:prstGeom prst="straightConnector1">
              <a:avLst/>
            </a:prstGeom>
            <a:noFill/>
            <a:ln w="19050" cap="flat" cmpd="sng" algn="ctr">
              <a:solidFill>
                <a:schemeClr val="tx1">
                  <a:lumMod val="50000"/>
                  <a:lumOff val="50000"/>
                </a:schemeClr>
              </a:solidFill>
              <a:prstDash val="solid"/>
              <a:round/>
              <a:headEnd type="none" w="med" len="med"/>
              <a:tailEnd type="triangle" w="lg" len="lg"/>
            </a:ln>
            <a:effectLst/>
          </p:spPr>
        </p:cxnSp>
        <p:cxnSp>
          <p:nvCxnSpPr>
            <p:cNvPr id="11" name="Straight Arrow Connector 10"/>
            <p:cNvCxnSpPr>
              <a:stCxn id="5" idx="2"/>
              <a:endCxn id="6" idx="0"/>
            </p:cNvCxnSpPr>
            <p:nvPr/>
          </p:nvCxnSpPr>
          <p:spPr bwMode="auto">
            <a:xfrm>
              <a:off x="7321550" y="4130194"/>
              <a:ext cx="0" cy="222442"/>
            </a:xfrm>
            <a:prstGeom prst="straightConnector1">
              <a:avLst/>
            </a:prstGeom>
            <a:noFill/>
            <a:ln w="19050" cap="flat" cmpd="sng" algn="ctr">
              <a:solidFill>
                <a:schemeClr val="tx1">
                  <a:lumMod val="50000"/>
                  <a:lumOff val="50000"/>
                </a:schemeClr>
              </a:solidFill>
              <a:prstDash val="solid"/>
              <a:round/>
              <a:headEnd type="none" w="med" len="med"/>
              <a:tailEnd type="triangle" w="lg" len="lg"/>
            </a:ln>
            <a:effectLst/>
          </p:spPr>
        </p:cxnSp>
        <p:cxnSp>
          <p:nvCxnSpPr>
            <p:cNvPr id="13" name="Straight Arrow Connector 12"/>
            <p:cNvCxnSpPr>
              <a:stCxn id="6" idx="2"/>
              <a:endCxn id="7" idx="0"/>
            </p:cNvCxnSpPr>
            <p:nvPr/>
          </p:nvCxnSpPr>
          <p:spPr bwMode="auto">
            <a:xfrm>
              <a:off x="7321550" y="4822362"/>
              <a:ext cx="0" cy="229218"/>
            </a:xfrm>
            <a:prstGeom prst="straightConnector1">
              <a:avLst/>
            </a:prstGeom>
            <a:noFill/>
            <a:ln w="19050" cap="flat" cmpd="sng" algn="ctr">
              <a:solidFill>
                <a:schemeClr val="tx1">
                  <a:lumMod val="50000"/>
                  <a:lumOff val="50000"/>
                </a:schemeClr>
              </a:solidFill>
              <a:prstDash val="solid"/>
              <a:round/>
              <a:headEnd type="none" w="med" len="med"/>
              <a:tailEnd type="triangle" w="lg" len="lg"/>
            </a:ln>
            <a:effectLst/>
          </p:spPr>
        </p:cxnSp>
        <p:sp>
          <p:nvSpPr>
            <p:cNvPr id="20" name="Rectangle 19"/>
            <p:cNvSpPr/>
            <p:nvPr/>
          </p:nvSpPr>
          <p:spPr bwMode="auto">
            <a:xfrm>
              <a:off x="5880100" y="5743749"/>
              <a:ext cx="2882900" cy="469726"/>
            </a:xfrm>
            <a:prstGeom prst="rect">
              <a:avLst/>
            </a:prstGeom>
            <a:solidFill>
              <a:schemeClr val="accent1">
                <a:lumMod val="20000"/>
                <a:lumOff val="80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r>
                <a:rPr lang="en-GB" b="0" dirty="0"/>
                <a:t>Fetch 2</a:t>
              </a:r>
              <a:r>
                <a:rPr lang="en-GB" b="0" baseline="30000" dirty="0"/>
                <a:t>nd</a:t>
              </a:r>
              <a:r>
                <a:rPr lang="en-GB" b="0" dirty="0"/>
                <a:t> instruction</a:t>
              </a:r>
            </a:p>
            <a:p>
              <a:pPr algn="ctr">
                <a:defRPr/>
              </a:pPr>
              <a:r>
                <a:rPr lang="en-GB" b="0" dirty="0"/>
                <a:t>(Read subsequent instructions)</a:t>
              </a:r>
            </a:p>
          </p:txBody>
        </p:sp>
        <p:cxnSp>
          <p:nvCxnSpPr>
            <p:cNvPr id="21" name="Straight Arrow Connector 20"/>
            <p:cNvCxnSpPr>
              <a:stCxn id="7" idx="2"/>
              <a:endCxn id="20" idx="0"/>
            </p:cNvCxnSpPr>
            <p:nvPr/>
          </p:nvCxnSpPr>
          <p:spPr bwMode="auto">
            <a:xfrm>
              <a:off x="7321550" y="5521306"/>
              <a:ext cx="0" cy="222442"/>
            </a:xfrm>
            <a:prstGeom prst="straightConnector1">
              <a:avLst/>
            </a:prstGeom>
            <a:noFill/>
            <a:ln w="19050" cap="flat" cmpd="sng" algn="ctr">
              <a:solidFill>
                <a:schemeClr val="tx1">
                  <a:lumMod val="50000"/>
                  <a:lumOff val="50000"/>
                </a:schemeClr>
              </a:solidFill>
              <a:prstDash val="solid"/>
              <a:round/>
              <a:headEnd type="none" w="med" len="med"/>
              <a:tailEnd type="triangle" w="lg" len="lg"/>
            </a:ln>
            <a:effectLst/>
          </p:spPr>
        </p:cxnSp>
      </p:grpSp>
    </p:spTree>
    <p:extLst>
      <p:ext uri="{BB962C8B-B14F-4D97-AF65-F5344CB8AC3E}">
        <p14:creationId xmlns:p14="http://schemas.microsoft.com/office/powerpoint/2010/main" val="16453947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normAutofit fontScale="90000"/>
          </a:bodyPr>
          <a:lstStyle/>
          <a:p>
            <a:r>
              <a:rPr lang="en-GB" dirty="0" smtClean="0"/>
              <a:t>Cortex-M0+ Endianness</a:t>
            </a:r>
          </a:p>
        </p:txBody>
      </p:sp>
      <p:sp>
        <p:nvSpPr>
          <p:cNvPr id="34819" name="Content Placeholder 2"/>
          <p:cNvSpPr>
            <a:spLocks noGrp="1"/>
          </p:cNvSpPr>
          <p:nvPr>
            <p:ph idx="1"/>
          </p:nvPr>
        </p:nvSpPr>
        <p:spPr>
          <a:xfrm>
            <a:off x="673100" y="1079500"/>
            <a:ext cx="11275034" cy="2463801"/>
          </a:xfrm>
        </p:spPr>
        <p:txBody>
          <a:bodyPr/>
          <a:lstStyle/>
          <a:p>
            <a:r>
              <a:rPr lang="en-GB" sz="2000" dirty="0" smtClean="0"/>
              <a:t>Endian refers to the order of bytes stored in memory</a:t>
            </a:r>
          </a:p>
          <a:p>
            <a:pPr lvl="1"/>
            <a:r>
              <a:rPr lang="en-GB" sz="1800" dirty="0" smtClean="0"/>
              <a:t>Big endian: lowest byte of a word-size data is stored in bit 0 to bit 7</a:t>
            </a:r>
          </a:p>
          <a:p>
            <a:pPr lvl="1"/>
            <a:r>
              <a:rPr lang="en-GB" sz="1800" dirty="0" smtClean="0"/>
              <a:t>Big endian: lowest byte of a word-size data is stored in bit 24 to bit 31</a:t>
            </a:r>
          </a:p>
          <a:p>
            <a:r>
              <a:rPr lang="en-GB" sz="2000" dirty="0" smtClean="0"/>
              <a:t>Cortex-M0+ supports both little endian and big endian</a:t>
            </a:r>
          </a:p>
          <a:p>
            <a:r>
              <a:rPr lang="en-GB" sz="2000" dirty="0" smtClean="0"/>
              <a:t>However, Endianness only exists in the hardware level</a:t>
            </a:r>
          </a:p>
        </p:txBody>
      </p:sp>
      <p:grpSp>
        <p:nvGrpSpPr>
          <p:cNvPr id="34820" name="Group 109"/>
          <p:cNvGrpSpPr>
            <a:grpSpLocks/>
          </p:cNvGrpSpPr>
          <p:nvPr/>
        </p:nvGrpSpPr>
        <p:grpSpPr bwMode="auto">
          <a:xfrm>
            <a:off x="903465" y="3586163"/>
            <a:ext cx="10462828" cy="2347912"/>
            <a:chOff x="247650" y="3812865"/>
            <a:chExt cx="8773716" cy="2348035"/>
          </a:xfrm>
        </p:grpSpPr>
        <p:grpSp>
          <p:nvGrpSpPr>
            <p:cNvPr id="34821" name="Group 55"/>
            <p:cNvGrpSpPr>
              <a:grpSpLocks/>
            </p:cNvGrpSpPr>
            <p:nvPr/>
          </p:nvGrpSpPr>
          <p:grpSpPr bwMode="auto">
            <a:xfrm>
              <a:off x="1690092" y="5269539"/>
              <a:ext cx="3271838" cy="200025"/>
              <a:chOff x="2328862" y="3228975"/>
              <a:chExt cx="4076700" cy="200025"/>
            </a:xfrm>
          </p:grpSpPr>
          <p:sp>
            <p:nvSpPr>
              <p:cNvPr id="57" name="Rectangle 56"/>
              <p:cNvSpPr/>
              <p:nvPr/>
            </p:nvSpPr>
            <p:spPr bwMode="auto">
              <a:xfrm>
                <a:off x="5386332" y="3229702"/>
                <a:ext cx="1019143" cy="200035"/>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58" name="Rectangle 57"/>
              <p:cNvSpPr/>
              <p:nvPr/>
            </p:nvSpPr>
            <p:spPr bwMode="auto">
              <a:xfrm>
                <a:off x="4367188" y="3229702"/>
                <a:ext cx="1019144" cy="200035"/>
              </a:xfrm>
              <a:prstGeom prst="rect">
                <a:avLst/>
              </a:prstGeom>
              <a:solidFill>
                <a:schemeClr val="bg1">
                  <a:lumMod val="8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59" name="Rectangle 58"/>
              <p:cNvSpPr/>
              <p:nvPr/>
            </p:nvSpPr>
            <p:spPr bwMode="auto">
              <a:xfrm>
                <a:off x="3348045" y="3229702"/>
                <a:ext cx="1019143" cy="200035"/>
              </a:xfrm>
              <a:prstGeom prst="rect">
                <a:avLst/>
              </a:prstGeom>
              <a:solidFill>
                <a:schemeClr val="bg1">
                  <a:lumMod val="7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60" name="Rectangle 59"/>
              <p:cNvSpPr/>
              <p:nvPr/>
            </p:nvSpPr>
            <p:spPr bwMode="auto">
              <a:xfrm>
                <a:off x="2328901" y="3229702"/>
                <a:ext cx="1019144" cy="200035"/>
              </a:xfrm>
              <a:prstGeom prst="rect">
                <a:avLst/>
              </a:prstGeom>
              <a:solidFill>
                <a:schemeClr val="bg1">
                  <a:lumMod val="6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grpSp>
        <p:grpSp>
          <p:nvGrpSpPr>
            <p:cNvPr id="34822" name="Group 60"/>
            <p:cNvGrpSpPr>
              <a:grpSpLocks/>
            </p:cNvGrpSpPr>
            <p:nvPr/>
          </p:nvGrpSpPr>
          <p:grpSpPr bwMode="auto">
            <a:xfrm>
              <a:off x="1690092" y="4760277"/>
              <a:ext cx="3271838" cy="200025"/>
              <a:chOff x="2328862" y="3228975"/>
              <a:chExt cx="4076700" cy="200025"/>
            </a:xfrm>
          </p:grpSpPr>
          <p:sp>
            <p:nvSpPr>
              <p:cNvPr id="62" name="Rectangle 61"/>
              <p:cNvSpPr/>
              <p:nvPr/>
            </p:nvSpPr>
            <p:spPr bwMode="auto">
              <a:xfrm>
                <a:off x="5386332" y="3229350"/>
                <a:ext cx="1019143" cy="200035"/>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63" name="Rectangle 62"/>
              <p:cNvSpPr/>
              <p:nvPr/>
            </p:nvSpPr>
            <p:spPr bwMode="auto">
              <a:xfrm>
                <a:off x="4367188" y="3229350"/>
                <a:ext cx="1019144" cy="200035"/>
              </a:xfrm>
              <a:prstGeom prst="rect">
                <a:avLst/>
              </a:prstGeom>
              <a:solidFill>
                <a:schemeClr val="bg1">
                  <a:lumMod val="8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64" name="Rectangle 63"/>
              <p:cNvSpPr/>
              <p:nvPr/>
            </p:nvSpPr>
            <p:spPr bwMode="auto">
              <a:xfrm>
                <a:off x="3348045" y="3229350"/>
                <a:ext cx="1019143" cy="200035"/>
              </a:xfrm>
              <a:prstGeom prst="rect">
                <a:avLst/>
              </a:prstGeom>
              <a:solidFill>
                <a:schemeClr val="bg1">
                  <a:lumMod val="7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65" name="Rectangle 64"/>
              <p:cNvSpPr/>
              <p:nvPr/>
            </p:nvSpPr>
            <p:spPr bwMode="auto">
              <a:xfrm>
                <a:off x="2328901" y="3229350"/>
                <a:ext cx="1019144" cy="200035"/>
              </a:xfrm>
              <a:prstGeom prst="rect">
                <a:avLst/>
              </a:prstGeom>
              <a:solidFill>
                <a:schemeClr val="bg1">
                  <a:lumMod val="6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grpSp>
        <p:grpSp>
          <p:nvGrpSpPr>
            <p:cNvPr id="34823" name="Group 65"/>
            <p:cNvGrpSpPr>
              <a:grpSpLocks/>
            </p:cNvGrpSpPr>
            <p:nvPr/>
          </p:nvGrpSpPr>
          <p:grpSpPr bwMode="auto">
            <a:xfrm>
              <a:off x="1690092" y="4231636"/>
              <a:ext cx="3271838" cy="200025"/>
              <a:chOff x="2328862" y="3228975"/>
              <a:chExt cx="4076700" cy="200025"/>
            </a:xfrm>
          </p:grpSpPr>
          <p:sp>
            <p:nvSpPr>
              <p:cNvPr id="67" name="Rectangle 66"/>
              <p:cNvSpPr/>
              <p:nvPr/>
            </p:nvSpPr>
            <p:spPr bwMode="auto">
              <a:xfrm>
                <a:off x="5386332" y="3229326"/>
                <a:ext cx="1019143" cy="200035"/>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68" name="Rectangle 67"/>
              <p:cNvSpPr/>
              <p:nvPr/>
            </p:nvSpPr>
            <p:spPr bwMode="auto">
              <a:xfrm>
                <a:off x="4367188" y="3229326"/>
                <a:ext cx="1019144" cy="200035"/>
              </a:xfrm>
              <a:prstGeom prst="rect">
                <a:avLst/>
              </a:prstGeom>
              <a:solidFill>
                <a:schemeClr val="bg1">
                  <a:lumMod val="8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69" name="Rectangle 68"/>
              <p:cNvSpPr/>
              <p:nvPr/>
            </p:nvSpPr>
            <p:spPr bwMode="auto">
              <a:xfrm>
                <a:off x="3348045" y="3229326"/>
                <a:ext cx="1019143" cy="200035"/>
              </a:xfrm>
              <a:prstGeom prst="rect">
                <a:avLst/>
              </a:prstGeom>
              <a:solidFill>
                <a:schemeClr val="bg1">
                  <a:lumMod val="7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70" name="Rectangle 69"/>
              <p:cNvSpPr/>
              <p:nvPr/>
            </p:nvSpPr>
            <p:spPr bwMode="auto">
              <a:xfrm>
                <a:off x="2328901" y="3229326"/>
                <a:ext cx="1019144" cy="200035"/>
              </a:xfrm>
              <a:prstGeom prst="rect">
                <a:avLst/>
              </a:prstGeom>
              <a:solidFill>
                <a:schemeClr val="bg1">
                  <a:lumMod val="6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grpSp>
        <p:sp>
          <p:nvSpPr>
            <p:cNvPr id="34824" name="TextBox 70"/>
            <p:cNvSpPr txBox="1">
              <a:spLocks noChangeArrowheads="1"/>
            </p:cNvSpPr>
            <p:nvPr/>
          </p:nvSpPr>
          <p:spPr bwMode="auto">
            <a:xfrm>
              <a:off x="280987" y="5245726"/>
              <a:ext cx="12596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0x00000000</a:t>
              </a:r>
            </a:p>
          </p:txBody>
        </p:sp>
        <p:sp>
          <p:nvSpPr>
            <p:cNvPr id="34825" name="TextBox 71"/>
            <p:cNvSpPr txBox="1">
              <a:spLocks noChangeArrowheads="1"/>
            </p:cNvSpPr>
            <p:nvPr/>
          </p:nvSpPr>
          <p:spPr bwMode="auto">
            <a:xfrm>
              <a:off x="280987" y="4719632"/>
              <a:ext cx="12596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0x00000004</a:t>
              </a:r>
            </a:p>
          </p:txBody>
        </p:sp>
        <p:sp>
          <p:nvSpPr>
            <p:cNvPr id="34826" name="TextBox 72"/>
            <p:cNvSpPr txBox="1">
              <a:spLocks noChangeArrowheads="1"/>
            </p:cNvSpPr>
            <p:nvPr/>
          </p:nvSpPr>
          <p:spPr bwMode="auto">
            <a:xfrm>
              <a:off x="280987" y="4174813"/>
              <a:ext cx="12596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a:t>0x00000008</a:t>
              </a:r>
            </a:p>
          </p:txBody>
        </p:sp>
        <p:sp>
          <p:nvSpPr>
            <p:cNvPr id="34827" name="TextBox 73"/>
            <p:cNvSpPr txBox="1">
              <a:spLocks noChangeArrowheads="1"/>
            </p:cNvSpPr>
            <p:nvPr/>
          </p:nvSpPr>
          <p:spPr bwMode="auto">
            <a:xfrm>
              <a:off x="247650" y="3812865"/>
              <a:ext cx="10763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200" b="0"/>
                <a:t>Address </a:t>
              </a:r>
            </a:p>
          </p:txBody>
        </p:sp>
        <p:sp>
          <p:nvSpPr>
            <p:cNvPr id="34828" name="TextBox 74"/>
            <p:cNvSpPr txBox="1">
              <a:spLocks noChangeArrowheads="1"/>
            </p:cNvSpPr>
            <p:nvPr/>
          </p:nvSpPr>
          <p:spPr bwMode="auto">
            <a:xfrm>
              <a:off x="4039791"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[7:0]</a:t>
              </a:r>
            </a:p>
          </p:txBody>
        </p:sp>
        <p:sp>
          <p:nvSpPr>
            <p:cNvPr id="34829" name="TextBox 75"/>
            <p:cNvSpPr txBox="1">
              <a:spLocks noChangeArrowheads="1"/>
            </p:cNvSpPr>
            <p:nvPr/>
          </p:nvSpPr>
          <p:spPr bwMode="auto">
            <a:xfrm>
              <a:off x="3212307"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[15:8]</a:t>
              </a:r>
            </a:p>
          </p:txBody>
        </p:sp>
        <p:sp>
          <p:nvSpPr>
            <p:cNvPr id="34830" name="TextBox 76"/>
            <p:cNvSpPr txBox="1">
              <a:spLocks noChangeArrowheads="1"/>
            </p:cNvSpPr>
            <p:nvPr/>
          </p:nvSpPr>
          <p:spPr bwMode="auto">
            <a:xfrm>
              <a:off x="2386013"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[23:16]</a:t>
              </a:r>
            </a:p>
          </p:txBody>
        </p:sp>
        <p:sp>
          <p:nvSpPr>
            <p:cNvPr id="34831" name="TextBox 77"/>
            <p:cNvSpPr txBox="1">
              <a:spLocks noChangeArrowheads="1"/>
            </p:cNvSpPr>
            <p:nvPr/>
          </p:nvSpPr>
          <p:spPr bwMode="auto">
            <a:xfrm>
              <a:off x="1540669"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[31:24]</a:t>
              </a:r>
            </a:p>
          </p:txBody>
        </p:sp>
        <p:sp>
          <p:nvSpPr>
            <p:cNvPr id="81" name="Rectangle 80"/>
            <p:cNvSpPr/>
            <p:nvPr/>
          </p:nvSpPr>
          <p:spPr bwMode="auto">
            <a:xfrm>
              <a:off x="5582850" y="5270266"/>
              <a:ext cx="817934" cy="200035"/>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82" name="Rectangle 81"/>
            <p:cNvSpPr/>
            <p:nvPr/>
          </p:nvSpPr>
          <p:spPr bwMode="auto">
            <a:xfrm>
              <a:off x="6400784" y="5270266"/>
              <a:ext cx="817933" cy="200035"/>
            </a:xfrm>
            <a:prstGeom prst="rect">
              <a:avLst/>
            </a:prstGeom>
            <a:solidFill>
              <a:schemeClr val="bg1">
                <a:lumMod val="8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83" name="Rectangle 82"/>
            <p:cNvSpPr/>
            <p:nvPr/>
          </p:nvSpPr>
          <p:spPr bwMode="auto">
            <a:xfrm>
              <a:off x="7218718" y="5270266"/>
              <a:ext cx="817934" cy="200035"/>
            </a:xfrm>
            <a:prstGeom prst="rect">
              <a:avLst/>
            </a:prstGeom>
            <a:solidFill>
              <a:schemeClr val="bg1">
                <a:lumMod val="7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84" name="Rectangle 83"/>
            <p:cNvSpPr/>
            <p:nvPr/>
          </p:nvSpPr>
          <p:spPr bwMode="auto">
            <a:xfrm>
              <a:off x="8036652" y="5270266"/>
              <a:ext cx="817933" cy="200035"/>
            </a:xfrm>
            <a:prstGeom prst="rect">
              <a:avLst/>
            </a:prstGeom>
            <a:solidFill>
              <a:schemeClr val="bg1">
                <a:lumMod val="6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sp>
          <p:nvSpPr>
            <p:cNvPr id="85" name="Rectangle 84"/>
            <p:cNvSpPr/>
            <p:nvPr/>
          </p:nvSpPr>
          <p:spPr bwMode="auto">
            <a:xfrm>
              <a:off x="5582850" y="4760652"/>
              <a:ext cx="817934" cy="200035"/>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86" name="Rectangle 85"/>
            <p:cNvSpPr/>
            <p:nvPr/>
          </p:nvSpPr>
          <p:spPr bwMode="auto">
            <a:xfrm>
              <a:off x="6400784" y="4760652"/>
              <a:ext cx="817933" cy="200035"/>
            </a:xfrm>
            <a:prstGeom prst="rect">
              <a:avLst/>
            </a:prstGeom>
            <a:solidFill>
              <a:schemeClr val="bg1">
                <a:lumMod val="8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87" name="Rectangle 86"/>
            <p:cNvSpPr/>
            <p:nvPr/>
          </p:nvSpPr>
          <p:spPr bwMode="auto">
            <a:xfrm>
              <a:off x="7218718" y="4760652"/>
              <a:ext cx="817934" cy="200035"/>
            </a:xfrm>
            <a:prstGeom prst="rect">
              <a:avLst/>
            </a:prstGeom>
            <a:solidFill>
              <a:schemeClr val="bg1">
                <a:lumMod val="7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88" name="Rectangle 87"/>
            <p:cNvSpPr/>
            <p:nvPr/>
          </p:nvSpPr>
          <p:spPr bwMode="auto">
            <a:xfrm>
              <a:off x="8036652" y="4760652"/>
              <a:ext cx="817933" cy="200035"/>
            </a:xfrm>
            <a:prstGeom prst="rect">
              <a:avLst/>
            </a:prstGeom>
            <a:solidFill>
              <a:schemeClr val="bg1">
                <a:lumMod val="6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sp>
          <p:nvSpPr>
            <p:cNvPr id="89" name="Rectangle 88"/>
            <p:cNvSpPr/>
            <p:nvPr/>
          </p:nvSpPr>
          <p:spPr bwMode="auto">
            <a:xfrm>
              <a:off x="5582850" y="4231987"/>
              <a:ext cx="817934" cy="200035"/>
            </a:xfrm>
            <a:prstGeom prst="rect">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Byte0</a:t>
              </a:r>
            </a:p>
          </p:txBody>
        </p:sp>
        <p:sp>
          <p:nvSpPr>
            <p:cNvPr id="90" name="Rectangle 89"/>
            <p:cNvSpPr/>
            <p:nvPr/>
          </p:nvSpPr>
          <p:spPr bwMode="auto">
            <a:xfrm>
              <a:off x="6400784" y="4231987"/>
              <a:ext cx="817933" cy="200035"/>
            </a:xfrm>
            <a:prstGeom prst="rect">
              <a:avLst/>
            </a:prstGeom>
            <a:solidFill>
              <a:schemeClr val="bg1">
                <a:lumMod val="8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Byte1</a:t>
              </a:r>
            </a:p>
          </p:txBody>
        </p:sp>
        <p:sp>
          <p:nvSpPr>
            <p:cNvPr id="91" name="Rectangle 90"/>
            <p:cNvSpPr/>
            <p:nvPr/>
          </p:nvSpPr>
          <p:spPr bwMode="auto">
            <a:xfrm>
              <a:off x="7218718" y="4231987"/>
              <a:ext cx="817934" cy="200035"/>
            </a:xfrm>
            <a:prstGeom prst="rect">
              <a:avLst/>
            </a:prstGeom>
            <a:solidFill>
              <a:schemeClr val="bg1">
                <a:lumMod val="7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Byte2</a:t>
              </a:r>
            </a:p>
          </p:txBody>
        </p:sp>
        <p:sp>
          <p:nvSpPr>
            <p:cNvPr id="92" name="Rectangle 91"/>
            <p:cNvSpPr/>
            <p:nvPr/>
          </p:nvSpPr>
          <p:spPr bwMode="auto">
            <a:xfrm>
              <a:off x="8036652" y="4231987"/>
              <a:ext cx="817933" cy="200035"/>
            </a:xfrm>
            <a:prstGeom prst="rect">
              <a:avLst/>
            </a:prstGeom>
            <a:solidFill>
              <a:schemeClr val="bg1">
                <a:lumMod val="6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t>Byte3</a:t>
              </a:r>
            </a:p>
          </p:txBody>
        </p:sp>
        <p:sp>
          <p:nvSpPr>
            <p:cNvPr id="34844" name="TextBox 96"/>
            <p:cNvSpPr txBox="1">
              <a:spLocks noChangeArrowheads="1"/>
            </p:cNvSpPr>
            <p:nvPr/>
          </p:nvSpPr>
          <p:spPr bwMode="auto">
            <a:xfrm>
              <a:off x="7945041"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[7:0]</a:t>
              </a:r>
            </a:p>
          </p:txBody>
        </p:sp>
        <p:sp>
          <p:nvSpPr>
            <p:cNvPr id="34845" name="TextBox 97"/>
            <p:cNvSpPr txBox="1">
              <a:spLocks noChangeArrowheads="1"/>
            </p:cNvSpPr>
            <p:nvPr/>
          </p:nvSpPr>
          <p:spPr bwMode="auto">
            <a:xfrm>
              <a:off x="7117557"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[15:8]</a:t>
              </a:r>
            </a:p>
          </p:txBody>
        </p:sp>
        <p:sp>
          <p:nvSpPr>
            <p:cNvPr id="34846" name="TextBox 98"/>
            <p:cNvSpPr txBox="1">
              <a:spLocks noChangeArrowheads="1"/>
            </p:cNvSpPr>
            <p:nvPr/>
          </p:nvSpPr>
          <p:spPr bwMode="auto">
            <a:xfrm>
              <a:off x="6291263"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[23:16]</a:t>
              </a:r>
            </a:p>
          </p:txBody>
        </p:sp>
        <p:sp>
          <p:nvSpPr>
            <p:cNvPr id="34847" name="TextBox 99"/>
            <p:cNvSpPr txBox="1">
              <a:spLocks noChangeArrowheads="1"/>
            </p:cNvSpPr>
            <p:nvPr/>
          </p:nvSpPr>
          <p:spPr bwMode="auto">
            <a:xfrm>
              <a:off x="5445919" y="3812865"/>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algn="ctr" eaLnBrk="1" hangingPunct="1"/>
              <a:r>
                <a:rPr lang="en-GB" sz="1100" b="0"/>
                <a:t>[31:24]</a:t>
              </a:r>
            </a:p>
          </p:txBody>
        </p:sp>
        <p:sp>
          <p:nvSpPr>
            <p:cNvPr id="34848" name="TextBox 100"/>
            <p:cNvSpPr txBox="1">
              <a:spLocks noChangeArrowheads="1"/>
            </p:cNvSpPr>
            <p:nvPr/>
          </p:nvSpPr>
          <p:spPr bwMode="auto">
            <a:xfrm>
              <a:off x="2963466" y="5479412"/>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1</a:t>
              </a:r>
            </a:p>
          </p:txBody>
        </p:sp>
        <p:sp>
          <p:nvSpPr>
            <p:cNvPr id="34849" name="TextBox 102"/>
            <p:cNvSpPr txBox="1">
              <a:spLocks noChangeArrowheads="1"/>
            </p:cNvSpPr>
            <p:nvPr/>
          </p:nvSpPr>
          <p:spPr bwMode="auto">
            <a:xfrm>
              <a:off x="2963466" y="4955541"/>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2</a:t>
              </a:r>
            </a:p>
          </p:txBody>
        </p:sp>
        <p:sp>
          <p:nvSpPr>
            <p:cNvPr id="34850" name="TextBox 103"/>
            <p:cNvSpPr txBox="1">
              <a:spLocks noChangeArrowheads="1"/>
            </p:cNvSpPr>
            <p:nvPr/>
          </p:nvSpPr>
          <p:spPr bwMode="auto">
            <a:xfrm>
              <a:off x="2963466" y="4431660"/>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3</a:t>
              </a:r>
            </a:p>
          </p:txBody>
        </p:sp>
        <p:sp>
          <p:nvSpPr>
            <p:cNvPr id="34851" name="TextBox 104"/>
            <p:cNvSpPr txBox="1">
              <a:spLocks noChangeArrowheads="1"/>
            </p:cNvSpPr>
            <p:nvPr/>
          </p:nvSpPr>
          <p:spPr bwMode="auto">
            <a:xfrm>
              <a:off x="6868716" y="5479412"/>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1</a:t>
              </a:r>
            </a:p>
          </p:txBody>
        </p:sp>
        <p:sp>
          <p:nvSpPr>
            <p:cNvPr id="34852" name="TextBox 105"/>
            <p:cNvSpPr txBox="1">
              <a:spLocks noChangeArrowheads="1"/>
            </p:cNvSpPr>
            <p:nvPr/>
          </p:nvSpPr>
          <p:spPr bwMode="auto">
            <a:xfrm>
              <a:off x="6868716" y="4955541"/>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2</a:t>
              </a:r>
            </a:p>
          </p:txBody>
        </p:sp>
        <p:sp>
          <p:nvSpPr>
            <p:cNvPr id="34853" name="TextBox 106"/>
            <p:cNvSpPr txBox="1">
              <a:spLocks noChangeArrowheads="1"/>
            </p:cNvSpPr>
            <p:nvPr/>
          </p:nvSpPr>
          <p:spPr bwMode="auto">
            <a:xfrm>
              <a:off x="6868716" y="4431660"/>
              <a:ext cx="10763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100" b="0"/>
                <a:t>Word 3</a:t>
              </a:r>
            </a:p>
          </p:txBody>
        </p:sp>
        <p:sp>
          <p:nvSpPr>
            <p:cNvPr id="34854" name="TextBox 107"/>
            <p:cNvSpPr txBox="1">
              <a:spLocks noChangeArrowheads="1"/>
            </p:cNvSpPr>
            <p:nvPr/>
          </p:nvSpPr>
          <p:spPr bwMode="auto">
            <a:xfrm>
              <a:off x="2099071" y="5883901"/>
              <a:ext cx="24538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a:t>Little endian 32-bit memory</a:t>
              </a:r>
            </a:p>
          </p:txBody>
        </p:sp>
        <p:sp>
          <p:nvSpPr>
            <p:cNvPr id="34855" name="TextBox 108"/>
            <p:cNvSpPr txBox="1">
              <a:spLocks noChangeArrowheads="1"/>
            </p:cNvSpPr>
            <p:nvPr/>
          </p:nvSpPr>
          <p:spPr bwMode="auto">
            <a:xfrm>
              <a:off x="6058933" y="5883901"/>
              <a:ext cx="24043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a:t>Big endian 32-bit memory</a:t>
              </a:r>
            </a:p>
          </p:txBody>
        </p:sp>
      </p:grpSp>
    </p:spTree>
    <p:extLst>
      <p:ext uri="{BB962C8B-B14F-4D97-AF65-F5344CB8AC3E}">
        <p14:creationId xmlns:p14="http://schemas.microsoft.com/office/powerpoint/2010/main" val="14729348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708" y="2911476"/>
            <a:ext cx="10359152" cy="1820863"/>
          </a:xfrm>
        </p:spPr>
        <p:txBody>
          <a:bodyPr/>
          <a:lstStyle/>
          <a:p>
            <a:pPr>
              <a:defRPr/>
            </a:pPr>
            <a:r>
              <a:rPr lang="en-GB" cap="none" dirty="0">
                <a:latin typeface="+mn-lt"/>
              </a:rPr>
              <a:t>ARM </a:t>
            </a:r>
            <a:r>
              <a:rPr lang="en-GB" cap="none" dirty="0" smtClean="0">
                <a:latin typeface="+mn-lt"/>
              </a:rPr>
              <a:t>Cortex-M0+ Processor</a:t>
            </a:r>
            <a:br>
              <a:rPr lang="en-GB" cap="none" dirty="0" smtClean="0">
                <a:latin typeface="+mn-lt"/>
              </a:rPr>
            </a:br>
            <a:r>
              <a:rPr lang="en-GB" cap="none" dirty="0" smtClean="0">
                <a:latin typeface="+mn-lt"/>
              </a:rPr>
              <a:t>Instruction Set</a:t>
            </a:r>
            <a:endParaRPr lang="en-GB" cap="none" dirty="0">
              <a:latin typeface="+mn-lt"/>
            </a:endParaRPr>
          </a:p>
        </p:txBody>
      </p:sp>
    </p:spTree>
    <p:extLst>
      <p:ext uri="{BB962C8B-B14F-4D97-AF65-F5344CB8AC3E}">
        <p14:creationId xmlns:p14="http://schemas.microsoft.com/office/powerpoint/2010/main" val="13848641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normAutofit fontScale="90000"/>
          </a:bodyPr>
          <a:lstStyle/>
          <a:p>
            <a:r>
              <a:rPr lang="en-GB" dirty="0" smtClean="0"/>
              <a:t>ARM and Thumb</a:t>
            </a:r>
            <a:r>
              <a:rPr lang="en-GB" baseline="30000" dirty="0" smtClean="0"/>
              <a:t>®</a:t>
            </a:r>
            <a:r>
              <a:rPr lang="en-GB" dirty="0" smtClean="0"/>
              <a:t> Instruction Set</a:t>
            </a:r>
          </a:p>
        </p:txBody>
      </p:sp>
      <p:sp>
        <p:nvSpPr>
          <p:cNvPr id="40963" name="Content Placeholder 2"/>
          <p:cNvSpPr>
            <a:spLocks noGrp="1"/>
          </p:cNvSpPr>
          <p:nvPr>
            <p:ph idx="1"/>
          </p:nvPr>
        </p:nvSpPr>
        <p:spPr>
          <a:xfrm>
            <a:off x="685800" y="1363662"/>
            <a:ext cx="10820400" cy="5276623"/>
          </a:xfrm>
        </p:spPr>
        <p:txBody>
          <a:bodyPr/>
          <a:lstStyle/>
          <a:p>
            <a:r>
              <a:rPr lang="en-US" sz="2000" dirty="0" smtClean="0"/>
              <a:t>Early ARM instruction set</a:t>
            </a:r>
          </a:p>
          <a:p>
            <a:pPr lvl="1"/>
            <a:r>
              <a:rPr lang="en-US" sz="1800" dirty="0" smtClean="0"/>
              <a:t>32-bit instruction set, called the ARM instructions</a:t>
            </a:r>
          </a:p>
          <a:p>
            <a:pPr lvl="1"/>
            <a:r>
              <a:rPr lang="en-US" sz="1800" dirty="0" smtClean="0"/>
              <a:t>Powerful and good performance</a:t>
            </a:r>
          </a:p>
          <a:p>
            <a:pPr lvl="1"/>
            <a:r>
              <a:rPr lang="en-US" sz="1800" dirty="0" smtClean="0"/>
              <a:t>Larger program memory compared to 8-bit and 16-bit processors</a:t>
            </a:r>
          </a:p>
          <a:p>
            <a:pPr lvl="1"/>
            <a:r>
              <a:rPr lang="en-US" sz="1800" dirty="0" smtClean="0"/>
              <a:t>Larger power consumption</a:t>
            </a:r>
          </a:p>
          <a:p>
            <a:pPr lvl="1"/>
            <a:endParaRPr lang="en-US" sz="1800" dirty="0" smtClean="0"/>
          </a:p>
          <a:p>
            <a:r>
              <a:rPr lang="en-US" sz="2000" dirty="0" smtClean="0"/>
              <a:t>Thumb-1 instruction set</a:t>
            </a:r>
          </a:p>
          <a:p>
            <a:pPr lvl="1"/>
            <a:r>
              <a:rPr lang="en-US" sz="1800" dirty="0" smtClean="0"/>
              <a:t>16-bit instruction set, first used in ARM7TDMI processor in 1995</a:t>
            </a:r>
          </a:p>
          <a:p>
            <a:pPr lvl="1"/>
            <a:r>
              <a:rPr lang="en-US" sz="1800" dirty="0" smtClean="0"/>
              <a:t>Provides a subset of the ARM instructions, giving better code density compared to 32-bit RISC architecture</a:t>
            </a:r>
          </a:p>
          <a:p>
            <a:pPr lvl="1"/>
            <a:r>
              <a:rPr lang="en-US" sz="1800" dirty="0" smtClean="0"/>
              <a:t>Code size is reduced by ~30%, but performance is also reduced by ~20%</a:t>
            </a:r>
          </a:p>
        </p:txBody>
      </p:sp>
    </p:spTree>
    <p:extLst>
      <p:ext uri="{BB962C8B-B14F-4D97-AF65-F5344CB8AC3E}">
        <p14:creationId xmlns:p14="http://schemas.microsoft.com/office/powerpoint/2010/main" val="7940500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normAutofit fontScale="90000"/>
          </a:bodyPr>
          <a:lstStyle/>
          <a:p>
            <a:r>
              <a:rPr lang="en-GB" dirty="0" smtClean="0"/>
              <a:t>ARM and Thumb Instruction Set</a:t>
            </a:r>
          </a:p>
        </p:txBody>
      </p:sp>
      <p:sp>
        <p:nvSpPr>
          <p:cNvPr id="41987" name="Content Placeholder 2"/>
          <p:cNvSpPr>
            <a:spLocks noGrp="1"/>
          </p:cNvSpPr>
          <p:nvPr>
            <p:ph idx="1"/>
          </p:nvPr>
        </p:nvSpPr>
        <p:spPr>
          <a:xfrm>
            <a:off x="673100" y="1143000"/>
            <a:ext cx="10896600" cy="5029199"/>
          </a:xfrm>
        </p:spPr>
        <p:txBody>
          <a:bodyPr/>
          <a:lstStyle/>
          <a:p>
            <a:r>
              <a:rPr lang="en-GB" sz="2000" dirty="0" smtClean="0"/>
              <a:t>Mix of ARM and Thumb-1 Instruction sets</a:t>
            </a:r>
          </a:p>
          <a:p>
            <a:pPr lvl="1"/>
            <a:r>
              <a:rPr lang="en-GB" sz="1600" dirty="0" smtClean="0"/>
              <a:t>Benefit from both 32-bit ARM (high performance) and 16-bit Thumb-1 (high code density) </a:t>
            </a:r>
          </a:p>
          <a:p>
            <a:pPr lvl="1"/>
            <a:r>
              <a:rPr lang="en-GB" sz="1600" dirty="0" smtClean="0"/>
              <a:t>A </a:t>
            </a:r>
            <a:r>
              <a:rPr lang="en-GB" sz="1600" dirty="0"/>
              <a:t>multiplexer </a:t>
            </a:r>
            <a:r>
              <a:rPr lang="en-GB" sz="1600" dirty="0" smtClean="0"/>
              <a:t>is used to switch between </a:t>
            </a:r>
            <a:r>
              <a:rPr lang="en-GB" sz="1600" dirty="0"/>
              <a:t>two states: ARM state (32-bit) and Thumb state (</a:t>
            </a:r>
            <a:r>
              <a:rPr lang="en-GB" sz="1600" dirty="0" smtClean="0"/>
              <a:t>16-bit), which requires a switching overhead</a:t>
            </a:r>
          </a:p>
          <a:p>
            <a:pPr lvl="1"/>
            <a:endParaRPr lang="en-GB" sz="1600" dirty="0"/>
          </a:p>
          <a:p>
            <a:pPr lvl="1"/>
            <a:endParaRPr lang="en-GB" sz="1600" dirty="0" smtClean="0"/>
          </a:p>
          <a:p>
            <a:pPr lvl="1"/>
            <a:endParaRPr lang="en-GB" sz="1600" dirty="0"/>
          </a:p>
          <a:p>
            <a:pPr lvl="1"/>
            <a:endParaRPr lang="en-GB" sz="2000" dirty="0" smtClean="0"/>
          </a:p>
          <a:p>
            <a:r>
              <a:rPr lang="en-GB" sz="2000" dirty="0" smtClean="0"/>
              <a:t>Thumb-2 instruction set</a:t>
            </a:r>
          </a:p>
          <a:p>
            <a:pPr lvl="1"/>
            <a:r>
              <a:rPr lang="en-GB" sz="1600" dirty="0" smtClean="0"/>
              <a:t>Consists of both 32-bit Thumb instructions and original 16-bit Thumb-1 instruction sets</a:t>
            </a:r>
          </a:p>
          <a:p>
            <a:pPr lvl="1"/>
            <a:r>
              <a:rPr lang="en-GB" sz="1600" dirty="0" smtClean="0"/>
              <a:t>Compared to 32-bit ARM instructions set, code size is reduced by ~26%, while keeping a similar performance</a:t>
            </a:r>
          </a:p>
          <a:p>
            <a:pPr lvl="1"/>
            <a:r>
              <a:rPr lang="en-GB" sz="1600" dirty="0" smtClean="0"/>
              <a:t>Capable of handling all processing requirements in one operation state</a:t>
            </a:r>
          </a:p>
          <a:p>
            <a:pPr lvl="1"/>
            <a:endParaRPr lang="en-GB" sz="1800" dirty="0" smtClean="0"/>
          </a:p>
          <a:p>
            <a:pPr lvl="1"/>
            <a:endParaRPr lang="en-GB" sz="1800" dirty="0" smtClean="0"/>
          </a:p>
        </p:txBody>
      </p:sp>
      <p:grpSp>
        <p:nvGrpSpPr>
          <p:cNvPr id="4" name="Group 15"/>
          <p:cNvGrpSpPr>
            <a:grpSpLocks/>
          </p:cNvGrpSpPr>
          <p:nvPr/>
        </p:nvGrpSpPr>
        <p:grpSpPr bwMode="auto">
          <a:xfrm>
            <a:off x="1790002" y="2808287"/>
            <a:ext cx="8924613" cy="1513004"/>
            <a:chOff x="1038225" y="4733924"/>
            <a:chExt cx="7219950" cy="1631209"/>
          </a:xfrm>
        </p:grpSpPr>
        <p:sp>
          <p:nvSpPr>
            <p:cNvPr id="5" name="Rectangle 4"/>
            <p:cNvSpPr/>
            <p:nvPr/>
          </p:nvSpPr>
          <p:spPr bwMode="auto">
            <a:xfrm>
              <a:off x="1038225" y="4744193"/>
              <a:ext cx="1047560" cy="1085107"/>
            </a:xfrm>
            <a:prstGeom prst="rect">
              <a:avLst/>
            </a:prstGeom>
            <a:solidFill>
              <a:schemeClr val="accent1">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cs typeface="Arial" charset="0"/>
                </a:rPr>
                <a:t>Incoming</a:t>
              </a:r>
            </a:p>
            <a:p>
              <a:pPr algn="ctr">
                <a:defRPr/>
              </a:pPr>
              <a:r>
                <a:rPr lang="en-GB" sz="1200" b="0" dirty="0">
                  <a:cs typeface="Arial" charset="0"/>
                </a:rPr>
                <a:t>Instructions</a:t>
              </a:r>
            </a:p>
          </p:txBody>
        </p:sp>
        <p:sp>
          <p:nvSpPr>
            <p:cNvPr id="6" name="Rectangle 5"/>
            <p:cNvSpPr/>
            <p:nvPr/>
          </p:nvSpPr>
          <p:spPr bwMode="auto">
            <a:xfrm>
              <a:off x="2796141" y="5428803"/>
              <a:ext cx="1047560" cy="400497"/>
            </a:xfrm>
            <a:prstGeom prst="rect">
              <a:avLst/>
            </a:prstGeom>
            <a:solidFill>
              <a:schemeClr val="accent1">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cs typeface="Arial" charset="0"/>
                </a:rPr>
                <a:t>Thumb remap</a:t>
              </a:r>
            </a:p>
            <a:p>
              <a:pPr algn="ctr">
                <a:defRPr/>
              </a:pPr>
              <a:r>
                <a:rPr lang="en-GB" sz="1200" b="0" dirty="0">
                  <a:cs typeface="Arial" charset="0"/>
                </a:rPr>
                <a:t>to ARM</a:t>
              </a:r>
            </a:p>
          </p:txBody>
        </p:sp>
        <p:sp>
          <p:nvSpPr>
            <p:cNvPr id="7" name="Trapezoid 6"/>
            <p:cNvSpPr/>
            <p:nvPr/>
          </p:nvSpPr>
          <p:spPr bwMode="auto">
            <a:xfrm rot="5400000">
              <a:off x="4071414" y="5129270"/>
              <a:ext cx="1095376" cy="304683"/>
            </a:xfrm>
            <a:prstGeom prst="trapezoid">
              <a:avLst>
                <a:gd name="adj" fmla="val 75000"/>
              </a:avLst>
            </a:prstGeom>
            <a:solidFill>
              <a:schemeClr val="accent1">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dirty="0">
                <a:cs typeface="Arial" charset="0"/>
              </a:endParaRPr>
            </a:p>
          </p:txBody>
        </p:sp>
        <p:sp>
          <p:nvSpPr>
            <p:cNvPr id="8" name="Right Arrow 7"/>
            <p:cNvSpPr/>
            <p:nvPr/>
          </p:nvSpPr>
          <p:spPr bwMode="auto">
            <a:xfrm>
              <a:off x="2205604" y="4857154"/>
              <a:ext cx="2185841" cy="172863"/>
            </a:xfrm>
            <a:prstGeom prst="rightArrow">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dirty="0">
                <a:cs typeface="Arial" charset="0"/>
              </a:endParaRPr>
            </a:p>
          </p:txBody>
        </p:sp>
        <p:sp>
          <p:nvSpPr>
            <p:cNvPr id="9" name="Right Arrow 8"/>
            <p:cNvSpPr/>
            <p:nvPr/>
          </p:nvSpPr>
          <p:spPr bwMode="auto">
            <a:xfrm>
              <a:off x="2205604" y="5543475"/>
              <a:ext cx="518646" cy="171152"/>
            </a:xfrm>
            <a:prstGeom prst="rightArrow">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dirty="0">
                <a:cs typeface="Arial" charset="0"/>
              </a:endParaRPr>
            </a:p>
          </p:txBody>
        </p:sp>
        <p:sp>
          <p:nvSpPr>
            <p:cNvPr id="10" name="Right Arrow 9"/>
            <p:cNvSpPr/>
            <p:nvPr/>
          </p:nvSpPr>
          <p:spPr bwMode="auto">
            <a:xfrm>
              <a:off x="3891629" y="5543475"/>
              <a:ext cx="518645" cy="171152"/>
            </a:xfrm>
            <a:prstGeom prst="rightArrow">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dirty="0">
                <a:cs typeface="Arial" charset="0"/>
              </a:endParaRPr>
            </a:p>
          </p:txBody>
        </p:sp>
        <p:sp>
          <p:nvSpPr>
            <p:cNvPr id="11" name="Rectangle 10"/>
            <p:cNvSpPr/>
            <p:nvPr/>
          </p:nvSpPr>
          <p:spPr bwMode="auto">
            <a:xfrm>
              <a:off x="5505762" y="4942730"/>
              <a:ext cx="1047560" cy="686321"/>
            </a:xfrm>
            <a:prstGeom prst="rect">
              <a:avLst/>
            </a:prstGeom>
            <a:solidFill>
              <a:schemeClr val="accent1">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cs typeface="Arial" charset="0"/>
                </a:rPr>
                <a:t>ARM</a:t>
              </a:r>
            </a:p>
            <a:p>
              <a:pPr algn="ctr">
                <a:defRPr/>
              </a:pPr>
              <a:r>
                <a:rPr lang="en-GB" sz="1200" b="0" dirty="0">
                  <a:cs typeface="Arial" charset="0"/>
                </a:rPr>
                <a:t>Instruction</a:t>
              </a:r>
            </a:p>
            <a:p>
              <a:pPr algn="ctr">
                <a:defRPr/>
              </a:pPr>
              <a:r>
                <a:rPr lang="en-GB" sz="1200" b="0" dirty="0">
                  <a:cs typeface="Arial" charset="0"/>
                </a:rPr>
                <a:t>decoder</a:t>
              </a:r>
            </a:p>
          </p:txBody>
        </p:sp>
        <p:sp>
          <p:nvSpPr>
            <p:cNvPr id="12" name="Rectangle 11"/>
            <p:cNvSpPr/>
            <p:nvPr/>
          </p:nvSpPr>
          <p:spPr bwMode="auto">
            <a:xfrm>
              <a:off x="7210615" y="4942730"/>
              <a:ext cx="1047560" cy="686321"/>
            </a:xfrm>
            <a:prstGeom prst="rect">
              <a:avLst/>
            </a:prstGeom>
            <a:solidFill>
              <a:schemeClr val="accent1">
                <a:lumMod val="20000"/>
                <a:lumOff val="80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sz="1200" b="0" dirty="0">
                  <a:cs typeface="Arial" charset="0"/>
                </a:rPr>
                <a:t>Instructions</a:t>
              </a:r>
            </a:p>
            <a:p>
              <a:pPr algn="ctr">
                <a:defRPr/>
              </a:pPr>
              <a:r>
                <a:rPr lang="en-GB" sz="1200" b="0" dirty="0">
                  <a:cs typeface="Arial" charset="0"/>
                </a:rPr>
                <a:t>Executing</a:t>
              </a:r>
            </a:p>
          </p:txBody>
        </p:sp>
        <p:sp>
          <p:nvSpPr>
            <p:cNvPr id="13" name="Right Arrow 12"/>
            <p:cNvSpPr/>
            <p:nvPr/>
          </p:nvSpPr>
          <p:spPr bwMode="auto">
            <a:xfrm>
              <a:off x="4853605" y="5201170"/>
              <a:ext cx="518645" cy="171152"/>
            </a:xfrm>
            <a:prstGeom prst="rightArrow">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dirty="0">
                <a:cs typeface="Arial" charset="0"/>
              </a:endParaRPr>
            </a:p>
          </p:txBody>
        </p:sp>
        <p:sp>
          <p:nvSpPr>
            <p:cNvPr id="14" name="Right Arrow 13"/>
            <p:cNvSpPr/>
            <p:nvPr/>
          </p:nvSpPr>
          <p:spPr bwMode="auto">
            <a:xfrm>
              <a:off x="6625213" y="5201170"/>
              <a:ext cx="518646" cy="171152"/>
            </a:xfrm>
            <a:prstGeom prst="rightArrow">
              <a:avLst/>
            </a:prstGeom>
            <a:solidFill>
              <a:schemeClr val="bg1">
                <a:lumMod val="95000"/>
              </a:schemeClr>
            </a:solidFill>
            <a:ln w="190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dirty="0">
                <a:cs typeface="Arial" charset="0"/>
              </a:endParaRPr>
            </a:p>
          </p:txBody>
        </p:sp>
        <p:cxnSp>
          <p:nvCxnSpPr>
            <p:cNvPr id="15" name="Straight Arrow Connector 14"/>
            <p:cNvCxnSpPr/>
            <p:nvPr/>
          </p:nvCxnSpPr>
          <p:spPr bwMode="auto">
            <a:xfrm flipV="1">
              <a:off x="4648201" y="5706070"/>
              <a:ext cx="0" cy="285824"/>
            </a:xfrm>
            <a:prstGeom prst="straightConnector1">
              <a:avLst/>
            </a:prstGeom>
            <a:noFill/>
            <a:ln w="19050" cap="flat" cmpd="sng" algn="ctr">
              <a:solidFill>
                <a:schemeClr val="tx1">
                  <a:lumMod val="75000"/>
                  <a:lumOff val="25000"/>
                </a:schemeClr>
              </a:solidFill>
              <a:prstDash val="solid"/>
              <a:round/>
              <a:headEnd type="none" w="med" len="med"/>
              <a:tailEnd type="triangle" w="lg" len="lg"/>
            </a:ln>
            <a:effectLst/>
          </p:spPr>
        </p:cxnSp>
        <p:sp>
          <p:nvSpPr>
            <p:cNvPr id="16" name="TextBox 14"/>
            <p:cNvSpPr txBox="1">
              <a:spLocks noChangeArrowheads="1"/>
            </p:cNvSpPr>
            <p:nvPr/>
          </p:nvSpPr>
          <p:spPr bwMode="auto">
            <a:xfrm>
              <a:off x="4619624" y="5867400"/>
              <a:ext cx="1933576" cy="497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sz="1200" b="0" dirty="0"/>
                <a:t>T bit, 0: select ARM,</a:t>
              </a:r>
            </a:p>
            <a:p>
              <a:pPr eaLnBrk="1" hangingPunct="1"/>
              <a:r>
                <a:rPr lang="en-GB" sz="1200" b="0" dirty="0"/>
                <a:t>1: select Thumb</a:t>
              </a:r>
            </a:p>
          </p:txBody>
        </p:sp>
        <p:sp>
          <p:nvSpPr>
            <p:cNvPr id="17" name="TextBox 17"/>
            <p:cNvSpPr txBox="1">
              <a:spLocks noChangeArrowheads="1"/>
            </p:cNvSpPr>
            <p:nvPr/>
          </p:nvSpPr>
          <p:spPr bwMode="auto">
            <a:xfrm>
              <a:off x="4442397" y="4893766"/>
              <a:ext cx="304801" cy="33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dirty="0"/>
                <a:t>0</a:t>
              </a:r>
            </a:p>
          </p:txBody>
        </p:sp>
        <p:sp>
          <p:nvSpPr>
            <p:cNvPr id="18" name="TextBox 18"/>
            <p:cNvSpPr txBox="1">
              <a:spLocks noChangeArrowheads="1"/>
            </p:cNvSpPr>
            <p:nvPr/>
          </p:nvSpPr>
          <p:spPr bwMode="auto">
            <a:xfrm>
              <a:off x="4443143" y="5307211"/>
              <a:ext cx="304801" cy="33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dirty="0"/>
                <a:t>1</a:t>
              </a:r>
            </a:p>
          </p:txBody>
        </p:sp>
      </p:grpSp>
    </p:spTree>
    <p:extLst>
      <p:ext uri="{BB962C8B-B14F-4D97-AF65-F5344CB8AC3E}">
        <p14:creationId xmlns:p14="http://schemas.microsoft.com/office/powerpoint/2010/main" val="5353450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r>
              <a:rPr lang="en-GB" dirty="0" smtClean="0"/>
              <a:t>Module Syllabus</a:t>
            </a:r>
          </a:p>
        </p:txBody>
      </p:sp>
      <p:sp>
        <p:nvSpPr>
          <p:cNvPr id="4099" name="Content Placeholder 2"/>
          <p:cNvSpPr>
            <a:spLocks noGrp="1"/>
          </p:cNvSpPr>
          <p:nvPr>
            <p:ph idx="1"/>
          </p:nvPr>
        </p:nvSpPr>
        <p:spPr>
          <a:xfrm>
            <a:off x="787400" y="1440000"/>
            <a:ext cx="10731500" cy="4680000"/>
          </a:xfrm>
        </p:spPr>
        <p:txBody>
          <a:bodyPr/>
          <a:lstStyle/>
          <a:p>
            <a:pPr>
              <a:spcBef>
                <a:spcPts val="1800"/>
              </a:spcBef>
            </a:pPr>
            <a:r>
              <a:rPr lang="en-GB" sz="2000" dirty="0" smtClean="0"/>
              <a:t>Cortex-M0+ </a:t>
            </a:r>
            <a:r>
              <a:rPr lang="en-GB" sz="2000" dirty="0"/>
              <a:t>Memory Map</a:t>
            </a:r>
          </a:p>
          <a:p>
            <a:pPr lvl="1">
              <a:spcBef>
                <a:spcPts val="1800"/>
              </a:spcBef>
            </a:pPr>
            <a:r>
              <a:rPr lang="en-GB" sz="1600" dirty="0" smtClean="0"/>
              <a:t>Cortex-M0+ </a:t>
            </a:r>
            <a:r>
              <a:rPr lang="en-GB" sz="1600" dirty="0"/>
              <a:t>Memory Map</a:t>
            </a:r>
            <a:endParaRPr lang="en-GB" sz="1600" dirty="0" smtClean="0"/>
          </a:p>
          <a:p>
            <a:pPr lvl="1">
              <a:spcBef>
                <a:spcPts val="1800"/>
              </a:spcBef>
            </a:pPr>
            <a:r>
              <a:rPr lang="en-GB" sz="1600" dirty="0"/>
              <a:t>Bit-band </a:t>
            </a:r>
            <a:r>
              <a:rPr lang="en-GB" sz="1600" dirty="0" smtClean="0"/>
              <a:t>Operations</a:t>
            </a:r>
          </a:p>
          <a:p>
            <a:pPr lvl="1">
              <a:spcBef>
                <a:spcPts val="1800"/>
              </a:spcBef>
            </a:pPr>
            <a:r>
              <a:rPr lang="en-GB" sz="1600" dirty="0" smtClean="0"/>
              <a:t>Cortex-M0+ </a:t>
            </a:r>
            <a:r>
              <a:rPr lang="en-GB" sz="1600" dirty="0"/>
              <a:t>Program </a:t>
            </a:r>
            <a:r>
              <a:rPr lang="en-GB" sz="1600" dirty="0" smtClean="0"/>
              <a:t>Image and </a:t>
            </a:r>
            <a:r>
              <a:rPr lang="en-GB" sz="1600" dirty="0"/>
              <a:t>Endianness</a:t>
            </a:r>
            <a:endParaRPr lang="en-GB" sz="1600" dirty="0" smtClean="0"/>
          </a:p>
          <a:p>
            <a:pPr>
              <a:spcBef>
                <a:spcPts val="1800"/>
              </a:spcBef>
            </a:pPr>
            <a:r>
              <a:rPr lang="en-GB" sz="2000" dirty="0" smtClean="0"/>
              <a:t>ARM Cortex-M0+ </a:t>
            </a:r>
            <a:r>
              <a:rPr lang="en-GB" sz="2000" dirty="0"/>
              <a:t>Processor Instruction Set</a:t>
            </a:r>
          </a:p>
          <a:p>
            <a:pPr lvl="1">
              <a:spcBef>
                <a:spcPts val="1800"/>
              </a:spcBef>
            </a:pPr>
            <a:r>
              <a:rPr lang="en-GB" sz="1600" dirty="0"/>
              <a:t>ARM and Thumb Instruction Set</a:t>
            </a:r>
          </a:p>
          <a:p>
            <a:pPr lvl="1">
              <a:spcBef>
                <a:spcPts val="1800"/>
              </a:spcBef>
            </a:pPr>
            <a:r>
              <a:rPr lang="en-GB" sz="1600" dirty="0" smtClean="0"/>
              <a:t>Cortex-M0+ </a:t>
            </a:r>
            <a:r>
              <a:rPr lang="en-GB" sz="1600" dirty="0"/>
              <a:t>Instruction </a:t>
            </a:r>
            <a:r>
              <a:rPr lang="en-GB" sz="1600" dirty="0" smtClean="0"/>
              <a:t>Set</a:t>
            </a:r>
            <a:endParaRPr lang="en-GB" sz="1600" dirty="0"/>
          </a:p>
        </p:txBody>
      </p:sp>
    </p:spTree>
    <p:extLst>
      <p:ext uri="{BB962C8B-B14F-4D97-AF65-F5344CB8AC3E}">
        <p14:creationId xmlns:p14="http://schemas.microsoft.com/office/powerpoint/2010/main" val="41776730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Cortex-M0+ Instruction </a:t>
            </a:r>
            <a:r>
              <a:rPr lang="en-GB" dirty="0"/>
              <a:t>Set</a:t>
            </a:r>
          </a:p>
        </p:txBody>
      </p:sp>
      <p:sp>
        <p:nvSpPr>
          <p:cNvPr id="3" name="Content Placeholder 2"/>
          <p:cNvSpPr>
            <a:spLocks noGrp="1"/>
          </p:cNvSpPr>
          <p:nvPr>
            <p:ph idx="1"/>
          </p:nvPr>
        </p:nvSpPr>
        <p:spPr>
          <a:xfrm>
            <a:off x="685800" y="1282700"/>
            <a:ext cx="10949986" cy="4837300"/>
          </a:xfrm>
        </p:spPr>
        <p:txBody>
          <a:bodyPr/>
          <a:lstStyle/>
          <a:p>
            <a:r>
              <a:rPr lang="en-GB" sz="2000" dirty="0" smtClean="0"/>
              <a:t>Cortex-M0+ processor</a:t>
            </a:r>
          </a:p>
          <a:p>
            <a:pPr lvl="1"/>
            <a:r>
              <a:rPr lang="en-GB" sz="1800" dirty="0" smtClean="0"/>
              <a:t>ARMv6-M architecture profile</a:t>
            </a:r>
          </a:p>
          <a:p>
            <a:pPr lvl="1"/>
            <a:r>
              <a:rPr lang="en-GB" sz="1800" dirty="0" smtClean="0"/>
              <a:t>Includes all of the 16-bit Thumb instruction from ARMv7-M, excluding </a:t>
            </a:r>
            <a:r>
              <a:rPr lang="en-GB" sz="1600" dirty="0" smtClean="0">
                <a:latin typeface="Lucida Console" panose="020B0609040504020204" pitchFamily="49" charset="0"/>
              </a:rPr>
              <a:t>CBZ</a:t>
            </a:r>
            <a:r>
              <a:rPr lang="en-GB" sz="1800" dirty="0" smtClean="0"/>
              <a:t>, </a:t>
            </a:r>
            <a:r>
              <a:rPr lang="en-GB" sz="1600" dirty="0" smtClean="0">
                <a:latin typeface="Lucida Console" panose="020B0609040504020204" pitchFamily="49" charset="0"/>
                <a:cs typeface="Lucida Sans Unicode" panose="020B0602030504020204" pitchFamily="34" charset="0"/>
              </a:rPr>
              <a:t>CBNZ</a:t>
            </a:r>
            <a:r>
              <a:rPr lang="en-GB" sz="1800" dirty="0" smtClean="0"/>
              <a:t> and </a:t>
            </a:r>
            <a:r>
              <a:rPr lang="en-GB" sz="1600" dirty="0" smtClean="0">
                <a:latin typeface="Lucida Console" panose="020B0609040504020204" pitchFamily="49" charset="0"/>
              </a:rPr>
              <a:t>IT</a:t>
            </a:r>
            <a:r>
              <a:rPr lang="en-GB" sz="1800" dirty="0" smtClean="0"/>
              <a:t>.</a:t>
            </a:r>
          </a:p>
          <a:p>
            <a:pPr lvl="1"/>
            <a:r>
              <a:rPr lang="en-GB" sz="1800" dirty="0" smtClean="0"/>
              <a:t>The 32-bit Thumb instructions </a:t>
            </a:r>
            <a:r>
              <a:rPr lang="en-GB" sz="1600" dirty="0" smtClean="0">
                <a:latin typeface="Lucida Console" panose="020B0609040504020204" pitchFamily="49" charset="0"/>
              </a:rPr>
              <a:t>BL, DMB, DSB, ISB, MRS </a:t>
            </a:r>
            <a:r>
              <a:rPr lang="en-GB" sz="1800" dirty="0" smtClean="0">
                <a:latin typeface="+mn-lt"/>
              </a:rPr>
              <a:t>and </a:t>
            </a:r>
            <a:r>
              <a:rPr lang="en-GB" sz="1600" dirty="0" smtClean="0">
                <a:latin typeface="Lucida Console" panose="020B0609040504020204" pitchFamily="49" charset="0"/>
              </a:rPr>
              <a:t>MSR.</a:t>
            </a:r>
            <a:endParaRPr lang="en-GB" sz="1800" dirty="0" smtClean="0"/>
          </a:p>
          <a:p>
            <a:pPr lvl="1"/>
            <a:r>
              <a:rPr lang="en-GB" sz="1800" dirty="0" smtClean="0"/>
              <a:t>Supports 32-bit Thumb-2 instructions</a:t>
            </a:r>
          </a:p>
          <a:p>
            <a:pPr lvl="1"/>
            <a:r>
              <a:rPr lang="en-GB" sz="1800" dirty="0" smtClean="0"/>
              <a:t>Possible to handle all processing requirements in one operation state (Thumb state)</a:t>
            </a:r>
          </a:p>
          <a:p>
            <a:pPr lvl="1"/>
            <a:r>
              <a:rPr lang="en-GB" sz="1800" dirty="0" smtClean="0"/>
              <a:t>Compared with traditional ARM processors (use state switching), advantages include:</a:t>
            </a:r>
          </a:p>
          <a:p>
            <a:pPr lvl="2"/>
            <a:r>
              <a:rPr lang="en-GB" sz="1800" dirty="0" smtClean="0"/>
              <a:t>No state switching overhead – both execution time and instruction space are saved</a:t>
            </a:r>
          </a:p>
          <a:p>
            <a:pPr lvl="2"/>
            <a:r>
              <a:rPr lang="en-GB" sz="1800" dirty="0" smtClean="0"/>
              <a:t>No need to separate ARM code and Thumb code source files, which makes the development and maintenance of software easier</a:t>
            </a:r>
          </a:p>
          <a:p>
            <a:pPr lvl="2"/>
            <a:r>
              <a:rPr lang="en-GB" sz="1800" dirty="0" smtClean="0"/>
              <a:t>Easier to get optimised efficiency and performance</a:t>
            </a:r>
          </a:p>
          <a:p>
            <a:endParaRPr lang="en-GB" dirty="0"/>
          </a:p>
        </p:txBody>
      </p:sp>
    </p:spTree>
    <p:extLst>
      <p:ext uri="{BB962C8B-B14F-4D97-AF65-F5344CB8AC3E}">
        <p14:creationId xmlns:p14="http://schemas.microsoft.com/office/powerpoint/2010/main" val="12618682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normAutofit fontScale="90000"/>
          </a:bodyPr>
          <a:lstStyle/>
          <a:p>
            <a:r>
              <a:rPr lang="en-GB" dirty="0" smtClean="0"/>
              <a:t>Cortex-M0+ Instruction Set</a:t>
            </a:r>
          </a:p>
        </p:txBody>
      </p:sp>
      <p:sp>
        <p:nvSpPr>
          <p:cNvPr id="3" name="Content Placeholder 2"/>
          <p:cNvSpPr>
            <a:spLocks noGrp="1"/>
          </p:cNvSpPr>
          <p:nvPr>
            <p:ph idx="1"/>
          </p:nvPr>
        </p:nvSpPr>
        <p:spPr>
          <a:xfrm>
            <a:off x="685800" y="990600"/>
            <a:ext cx="10949986" cy="5180200"/>
          </a:xfrm>
        </p:spPr>
        <p:txBody>
          <a:bodyPr/>
          <a:lstStyle/>
          <a:p>
            <a:pPr>
              <a:defRPr/>
            </a:pPr>
            <a:r>
              <a:rPr lang="en-GB" sz="2000" dirty="0" smtClean="0"/>
              <a:t>ARM assembly syntax:</a:t>
            </a:r>
          </a:p>
          <a:p>
            <a:pPr marL="444500" lvl="1" indent="0">
              <a:buFont typeface="Wingdings" pitchFamily="2" charset="2"/>
              <a:buNone/>
              <a:defRPr/>
            </a:pPr>
            <a:r>
              <a:rPr lang="en-GB" sz="1600" i="1" dirty="0" smtClean="0"/>
              <a:t>label</a:t>
            </a:r>
          </a:p>
          <a:p>
            <a:pPr marL="914400" lvl="2" indent="0">
              <a:buFont typeface="Wingdings" pitchFamily="2" charset="2"/>
              <a:buNone/>
              <a:defRPr/>
            </a:pPr>
            <a:r>
              <a:rPr lang="en-GB" sz="1600" i="1" dirty="0"/>
              <a:t>m</a:t>
            </a:r>
            <a:r>
              <a:rPr lang="en-GB" sz="1600" i="1" dirty="0" smtClean="0"/>
              <a:t>nemonic	operand1,	operand2, …	; Comments</a:t>
            </a:r>
          </a:p>
          <a:p>
            <a:pPr marL="444500" lvl="1" indent="0">
              <a:buFont typeface="Wingdings" pitchFamily="2" charset="2"/>
              <a:buNone/>
              <a:defRPr/>
            </a:pPr>
            <a:endParaRPr lang="en-GB" sz="1800" dirty="0" smtClean="0"/>
          </a:p>
          <a:p>
            <a:pPr lvl="1">
              <a:defRPr/>
            </a:pPr>
            <a:r>
              <a:rPr lang="en-GB" sz="1600" dirty="0" smtClean="0"/>
              <a:t>Label is used as a reference to an address location;</a:t>
            </a:r>
          </a:p>
          <a:p>
            <a:pPr lvl="1">
              <a:defRPr/>
            </a:pPr>
            <a:r>
              <a:rPr lang="en-GB" sz="1600" dirty="0" smtClean="0"/>
              <a:t>Mnemonic is the name of the instruction;</a:t>
            </a:r>
          </a:p>
          <a:p>
            <a:pPr lvl="1">
              <a:defRPr/>
            </a:pPr>
            <a:r>
              <a:rPr lang="en-GB" sz="1600" dirty="0" smtClean="0"/>
              <a:t>Operand1 is the destination of the operation;</a:t>
            </a:r>
          </a:p>
          <a:p>
            <a:pPr lvl="1">
              <a:defRPr/>
            </a:pPr>
            <a:r>
              <a:rPr lang="en-GB" sz="1600" dirty="0" smtClean="0"/>
              <a:t>Operand2 is normally the source of the operation;</a:t>
            </a:r>
          </a:p>
          <a:p>
            <a:pPr lvl="1">
              <a:defRPr/>
            </a:pPr>
            <a:r>
              <a:rPr lang="en-GB" sz="1600" dirty="0" smtClean="0"/>
              <a:t>Comments are written after “ ; ”, which does not affect the program;</a:t>
            </a:r>
          </a:p>
          <a:p>
            <a:pPr lvl="1">
              <a:defRPr/>
            </a:pPr>
            <a:r>
              <a:rPr lang="en-GB" sz="1600" dirty="0" smtClean="0"/>
              <a:t>For example</a:t>
            </a:r>
          </a:p>
          <a:p>
            <a:pPr marL="444500" lvl="1" indent="0">
              <a:buFont typeface="Wingdings" pitchFamily="2" charset="2"/>
              <a:buNone/>
              <a:defRPr/>
            </a:pPr>
            <a:r>
              <a:rPr lang="en-GB" sz="1600" dirty="0"/>
              <a:t>	</a:t>
            </a:r>
            <a:r>
              <a:rPr lang="en-GB" sz="1600" i="1" dirty="0" smtClean="0"/>
              <a:t>MOVS	R3,	#0x11		;Set register R3 to 0x11</a:t>
            </a:r>
          </a:p>
          <a:p>
            <a:pPr lvl="1">
              <a:defRPr/>
            </a:pPr>
            <a:r>
              <a:rPr lang="en-GB" sz="1600" dirty="0" smtClean="0"/>
              <a:t>Note that the assembly code can be assembled by either ARM assembler (</a:t>
            </a:r>
            <a:r>
              <a:rPr lang="en-GB" sz="1600" dirty="0" err="1" smtClean="0"/>
              <a:t>armasm</a:t>
            </a:r>
            <a:r>
              <a:rPr lang="en-GB" sz="1600" dirty="0" smtClean="0"/>
              <a:t>) or assembly tools from a variety of vendors (e.g. GNU tool chain). When using GNU tool chain, the syntax for labels and comments is slightly different</a:t>
            </a:r>
          </a:p>
          <a:p>
            <a:pPr marL="444500" lvl="1" indent="0">
              <a:buFont typeface="Wingdings" pitchFamily="2" charset="2"/>
              <a:buNone/>
              <a:defRPr/>
            </a:pPr>
            <a:endParaRPr lang="en-GB" sz="1800" dirty="0" smtClean="0"/>
          </a:p>
          <a:p>
            <a:pPr marL="14288" indent="0">
              <a:buFont typeface="Wingdings" pitchFamily="2" charset="2"/>
              <a:buNone/>
              <a:defRPr/>
            </a:pPr>
            <a:endParaRPr lang="en-GB" sz="2000" dirty="0"/>
          </a:p>
        </p:txBody>
      </p:sp>
    </p:spTree>
    <p:extLst>
      <p:ext uri="{BB962C8B-B14F-4D97-AF65-F5344CB8AC3E}">
        <p14:creationId xmlns:p14="http://schemas.microsoft.com/office/powerpoint/2010/main" val="21413139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Cortex-M0+ </a:t>
            </a:r>
            <a:r>
              <a:rPr lang="en-GB" dirty="0"/>
              <a:t>Instruction Set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47078576"/>
              </p:ext>
            </p:extLst>
          </p:nvPr>
        </p:nvGraphicFramePr>
        <p:xfrm>
          <a:off x="444781" y="892288"/>
          <a:ext cx="11297676" cy="5276625"/>
        </p:xfrm>
        <a:graphic>
          <a:graphicData uri="http://schemas.openxmlformats.org/drawingml/2006/table">
            <a:tbl>
              <a:tblPr firstRow="1" bandRow="1">
                <a:tableStyleId>{5C22544A-7EE6-4342-B048-85BDC9FD1C3A}</a:tableStyleId>
              </a:tblPr>
              <a:tblGrid>
                <a:gridCol w="2824419"/>
                <a:gridCol w="2824419"/>
                <a:gridCol w="4081910"/>
                <a:gridCol w="1566928"/>
              </a:tblGrid>
              <a:tr h="351775">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ADCS</a:t>
                      </a:r>
                      <a:endParaRPr lang="en-GB" sz="1400" dirty="0"/>
                    </a:p>
                  </a:txBody>
                  <a:tcPr marL="121872" marR="12187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baseline="0" dirty="0" smtClean="0">
                          <a:solidFill>
                            <a:schemeClr val="dk1"/>
                          </a:solidFill>
                          <a:latin typeface="+mn-lt"/>
                          <a:ea typeface="+mn-ea"/>
                          <a:cs typeface="+mn-cs"/>
                        </a:rPr>
                        <a:t>{Rd,} Rn, Rm</a:t>
                      </a:r>
                      <a:endParaRPr lang="en-GB" sz="1400" dirty="0" smtClean="0"/>
                    </a:p>
                  </a:txBody>
                  <a:tcPr marL="121872" marR="12187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baseline="0" dirty="0" smtClean="0">
                          <a:solidFill>
                            <a:schemeClr val="dk1"/>
                          </a:solidFill>
                          <a:latin typeface="+mn-lt"/>
                          <a:ea typeface="+mn-ea"/>
                          <a:cs typeface="+mn-cs"/>
                        </a:rPr>
                        <a:t>Add with Carry</a:t>
                      </a:r>
                      <a:endParaRPr lang="en-GB" sz="1400" dirty="0" smtClean="0"/>
                    </a:p>
                  </a:txBody>
                  <a:tcPr marL="121872" marR="12187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baseline="0" dirty="0" smtClean="0">
                          <a:solidFill>
                            <a:schemeClr val="dk1"/>
                          </a:solidFill>
                          <a:latin typeface="+mn-lt"/>
                          <a:ea typeface="+mn-ea"/>
                          <a:cs typeface="+mn-cs"/>
                        </a:rPr>
                        <a:t>N,Z,C,V</a:t>
                      </a:r>
                      <a:endParaRPr lang="en-GB" sz="1400" dirty="0" smtClean="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ADD{S}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Rn, &lt;Rm|#</a:t>
                      </a:r>
                      <a:r>
                        <a:rPr lang="en-GB" sz="1400" b="0" i="0" u="none" strike="noStrike" kern="1200" baseline="0" dirty="0" err="1" smtClean="0">
                          <a:solidFill>
                            <a:schemeClr val="dk1"/>
                          </a:solidFill>
                          <a:latin typeface="+mn-lt"/>
                          <a:ea typeface="+mn-ea"/>
                          <a:cs typeface="+mn-cs"/>
                        </a:rPr>
                        <a:t>imm</a:t>
                      </a:r>
                      <a:r>
                        <a:rPr lang="en-GB" sz="1400" b="0" i="0" u="none" strike="noStrike" kern="1200" baseline="0" dirty="0" smtClean="0">
                          <a:solidFill>
                            <a:schemeClr val="dk1"/>
                          </a:solidFill>
                          <a:latin typeface="+mn-lt"/>
                          <a:ea typeface="+mn-ea"/>
                          <a:cs typeface="+mn-cs"/>
                        </a:rPr>
                        <a:t>&gt;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Add</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ADR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label</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PC-relative Address to Register</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ANDS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Rn,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Bitwise AND</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ASRS</a:t>
                      </a:r>
                      <a:endParaRPr lang="en-GB" sz="1400" dirty="0"/>
                    </a:p>
                  </a:txBody>
                  <a:tcPr marL="121872" marR="121872"/>
                </a:tc>
                <a:tc>
                  <a:txBody>
                    <a:bodyPr/>
                    <a:lstStyle/>
                    <a:p>
                      <a:r>
                        <a:rPr lang="en-GB" sz="1400" dirty="0" smtClean="0"/>
                        <a:t>{Rd,} Rm, &lt;</a:t>
                      </a:r>
                      <a:r>
                        <a:rPr lang="en-GB" sz="1400" dirty="0" err="1" smtClean="0"/>
                        <a:t>Rs</a:t>
                      </a:r>
                      <a:r>
                        <a:rPr lang="en-GB" sz="1400" dirty="0" smtClean="0"/>
                        <a:t>|#</a:t>
                      </a:r>
                      <a:r>
                        <a:rPr lang="en-GB" sz="1400" dirty="0" err="1" smtClean="0"/>
                        <a:t>imm</a:t>
                      </a:r>
                      <a:r>
                        <a:rPr lang="en-GB" sz="1400" dirty="0" smtClean="0"/>
                        <a:t>&gt;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Arithmetic Shift Right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B{cc}</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Label</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Branch {conditionally}</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BICS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Rn,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Bit Clear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BKPT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a:t>
                      </a:r>
                      <a:r>
                        <a:rPr lang="en-GB" sz="1400" b="0" i="0" u="none" strike="noStrike" kern="1200" baseline="0" dirty="0" err="1" smtClean="0">
                          <a:solidFill>
                            <a:schemeClr val="dk1"/>
                          </a:solidFill>
                          <a:latin typeface="+mn-lt"/>
                          <a:ea typeface="+mn-ea"/>
                          <a:cs typeface="+mn-cs"/>
                        </a:rPr>
                        <a:t>imm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Breakpoint</a:t>
                      </a:r>
                      <a:endParaRPr lang="en-GB" sz="1400" dirty="0"/>
                    </a:p>
                  </a:txBody>
                  <a:tcPr marL="121872" marR="121872"/>
                </a:tc>
                <a:tc>
                  <a:txBody>
                    <a:bodyPr/>
                    <a:lstStyle/>
                    <a:p>
                      <a:endParaRPr lang="en-GB" sz="140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BL</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label</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Branch with Link</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BLX</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Branch indirect with Link</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BX</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Branch indirect</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CMN</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Rn,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Compare Negative</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CMP</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Rn, &lt;Rm| #</a:t>
                      </a:r>
                      <a:r>
                        <a:rPr lang="en-GB" sz="1400" b="0" i="0" u="none" strike="noStrike" kern="1200" baseline="0" dirty="0" err="1" smtClean="0">
                          <a:solidFill>
                            <a:schemeClr val="dk1"/>
                          </a:solidFill>
                          <a:latin typeface="+mn-lt"/>
                          <a:ea typeface="+mn-ea"/>
                          <a:cs typeface="+mn-cs"/>
                        </a:rPr>
                        <a:t>imm</a:t>
                      </a:r>
                      <a:r>
                        <a:rPr lang="en-GB" sz="1400" b="0" i="0" u="none" strike="noStrike" kern="1200" baseline="0" dirty="0" smtClean="0">
                          <a:solidFill>
                            <a:schemeClr val="dk1"/>
                          </a:solidFill>
                          <a:latin typeface="+mn-lt"/>
                          <a:ea typeface="+mn-ea"/>
                          <a:cs typeface="+mn-cs"/>
                        </a:rPr>
                        <a:t>&gt;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Compare</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CPSID</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i</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Change Processor State, Disable Interrupts</a:t>
                      </a:r>
                      <a:endParaRPr lang="en-GB" sz="1400" dirty="0"/>
                    </a:p>
                  </a:txBody>
                  <a:tcPr marL="121872" marR="121872"/>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42269351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Cortex-M0+ </a:t>
            </a:r>
            <a:r>
              <a:rPr lang="en-GB" dirty="0"/>
              <a:t>Instruction Set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80877160"/>
              </p:ext>
            </p:extLst>
          </p:nvPr>
        </p:nvGraphicFramePr>
        <p:xfrm>
          <a:off x="444781" y="892288"/>
          <a:ext cx="11297676" cy="5276625"/>
        </p:xfrm>
        <a:graphic>
          <a:graphicData uri="http://schemas.openxmlformats.org/drawingml/2006/table">
            <a:tbl>
              <a:tblPr firstRow="1" bandRow="1">
                <a:tableStyleId>{5C22544A-7EE6-4342-B048-85BDC9FD1C3A}</a:tableStyleId>
              </a:tblPr>
              <a:tblGrid>
                <a:gridCol w="2824419"/>
                <a:gridCol w="2824419"/>
                <a:gridCol w="4081910"/>
                <a:gridCol w="1566928"/>
              </a:tblGrid>
              <a:tr h="351775">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CPSIE</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I</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Change Processor State, Enable Interrupts</a:t>
                      </a:r>
                      <a:endParaRPr lang="en-GB" sz="1400" dirty="0"/>
                    </a:p>
                  </a:txBody>
                  <a:tcPr marL="121872" marR="121872"/>
                </a:tc>
                <a:tc>
                  <a:txBody>
                    <a:bodyPr/>
                    <a:lstStyle/>
                    <a:p>
                      <a:endParaRPr lang="en-GB" sz="140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DMB</a:t>
                      </a:r>
                      <a:endParaRPr lang="en-GB" sz="1400" dirty="0"/>
                    </a:p>
                  </a:txBody>
                  <a:tcPr marL="121872" marR="121872"/>
                </a:tc>
                <a:tc>
                  <a:txBody>
                    <a:bodyPr/>
                    <a:lstStyle/>
                    <a:p>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Data Memory Barrier</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DSB</a:t>
                      </a:r>
                      <a:endParaRPr lang="en-GB" sz="1400" dirty="0"/>
                    </a:p>
                  </a:txBody>
                  <a:tcPr marL="121872" marR="121872"/>
                </a:tc>
                <a:tc>
                  <a:txBody>
                    <a:bodyPr/>
                    <a:lstStyle/>
                    <a:p>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Data Synchronization Barrier</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EORS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Rn,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Exclusive OR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ISB</a:t>
                      </a:r>
                      <a:endParaRPr lang="en-GB" sz="1400" dirty="0"/>
                    </a:p>
                  </a:txBody>
                  <a:tcPr marL="121872" marR="121872"/>
                </a:tc>
                <a:tc>
                  <a:txBody>
                    <a:bodyPr/>
                    <a:lstStyle/>
                    <a:p>
                      <a:endParaRPr lang="en-GB" sz="1400" dirty="0"/>
                    </a:p>
                  </a:txBody>
                  <a:tcPr marL="121872" marR="121872"/>
                </a:tc>
                <a:tc>
                  <a:txBody>
                    <a:bodyPr/>
                    <a:lstStyle/>
                    <a:p>
                      <a:pPr algn="l"/>
                      <a:r>
                        <a:rPr lang="en-GB" sz="1400" b="0" i="0" u="none" strike="noStrike" kern="1200" baseline="0" dirty="0" smtClean="0">
                          <a:solidFill>
                            <a:schemeClr val="dk1"/>
                          </a:solidFill>
                          <a:latin typeface="+mn-lt"/>
                          <a:ea typeface="+mn-ea"/>
                          <a:cs typeface="+mn-cs"/>
                        </a:rPr>
                        <a:t>Instruction Synchronization Barrier</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LDM</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Rn</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Multiple registers, increment after</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LDR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label</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from PC-relative address</a:t>
                      </a:r>
                      <a:endParaRPr lang="en-GB" sz="1400" dirty="0"/>
                    </a:p>
                  </a:txBody>
                  <a:tcPr marL="121872" marR="121872"/>
                </a:tc>
                <a:tc>
                  <a:txBody>
                    <a:bodyPr/>
                    <a:lstStyle/>
                    <a:p>
                      <a:endParaRPr lang="en-GB" sz="1400" dirty="0"/>
                    </a:p>
                  </a:txBody>
                  <a:tcPr marL="121872" marR="121872"/>
                </a:tc>
              </a:tr>
              <a:tr h="351775">
                <a:tc>
                  <a:txBody>
                    <a:bodyPr/>
                    <a:lstStyle/>
                    <a:p>
                      <a:r>
                        <a:rPr lang="en-GB" sz="1400" dirty="0" smtClean="0"/>
                        <a:t>LDR</a:t>
                      </a:r>
                      <a:endParaRPr lang="en-GB" sz="1400" dirty="0"/>
                    </a:p>
                  </a:txBody>
                  <a:tcPr marL="121872" marR="121872"/>
                </a:tc>
                <a:tc>
                  <a:txBody>
                    <a:bodyPr/>
                    <a:lstStyle/>
                    <a:p>
                      <a:r>
                        <a:rPr lang="en-GB" sz="1400" dirty="0" err="1" smtClean="0"/>
                        <a:t>Rt</a:t>
                      </a:r>
                      <a:r>
                        <a:rPr lang="en-GB" sz="1400" dirty="0" smtClean="0"/>
                        <a:t>, [Rn, &lt;Rm| #</a:t>
                      </a:r>
                      <a:r>
                        <a:rPr lang="en-GB" sz="1400" dirty="0" err="1" smtClean="0"/>
                        <a:t>imm</a:t>
                      </a:r>
                      <a:r>
                        <a:rPr lang="en-GB" sz="1400" dirty="0" smtClean="0"/>
                        <a:t>&gt;]</a:t>
                      </a:r>
                      <a:endParaRPr lang="en-GB" sz="1400" dirty="0"/>
                    </a:p>
                  </a:txBody>
                  <a:tcPr marL="121872" marR="121872"/>
                </a:tc>
                <a:tc>
                  <a:txBody>
                    <a:bodyPr/>
                    <a:lstStyle/>
                    <a:p>
                      <a:r>
                        <a:rPr lang="en-GB" sz="1400" dirty="0" smtClean="0"/>
                        <a:t>Load Register</a:t>
                      </a:r>
                      <a:r>
                        <a:rPr lang="en-GB" sz="1400" baseline="0" dirty="0" smtClean="0"/>
                        <a:t> with word</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LDRB</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[Rn, &lt;Rm| #</a:t>
                      </a:r>
                      <a:r>
                        <a:rPr lang="en-GB" sz="1400" b="0" i="0" u="none" strike="noStrike" kern="1200" baseline="0" dirty="0" err="1" smtClean="0">
                          <a:solidFill>
                            <a:schemeClr val="dk1"/>
                          </a:solidFill>
                          <a:latin typeface="+mn-lt"/>
                          <a:ea typeface="+mn-ea"/>
                          <a:cs typeface="+mn-cs"/>
                        </a:rPr>
                        <a:t>imm</a:t>
                      </a:r>
                      <a:r>
                        <a:rPr lang="en-GB" sz="1400" b="0" i="0" u="none" strike="noStrike" kern="1200" baseline="0" dirty="0" smtClean="0">
                          <a:solidFill>
                            <a:schemeClr val="dk1"/>
                          </a:solidFill>
                          <a:latin typeface="+mn-lt"/>
                          <a:ea typeface="+mn-ea"/>
                          <a:cs typeface="+mn-cs"/>
                        </a:rPr>
                        <a:t>&gt;]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with Byte</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LDRH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[Rn, &lt;Rm| #</a:t>
                      </a:r>
                      <a:r>
                        <a:rPr lang="en-GB" sz="1400" b="0" i="0" u="none" strike="noStrike" kern="1200" baseline="0" dirty="0" err="1" smtClean="0">
                          <a:solidFill>
                            <a:schemeClr val="dk1"/>
                          </a:solidFill>
                          <a:latin typeface="+mn-lt"/>
                          <a:ea typeface="+mn-ea"/>
                          <a:cs typeface="+mn-cs"/>
                        </a:rPr>
                        <a:t>imm</a:t>
                      </a:r>
                      <a:r>
                        <a:rPr lang="en-GB" sz="1400" b="0" i="0" u="none" strike="noStrike" kern="1200" baseline="0" dirty="0" smtClean="0">
                          <a:solidFill>
                            <a:schemeClr val="dk1"/>
                          </a:solidFill>
                          <a:latin typeface="+mn-lt"/>
                          <a:ea typeface="+mn-ea"/>
                          <a:cs typeface="+mn-cs"/>
                        </a:rPr>
                        <a:t>&gt;]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with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LDRSB</a:t>
                      </a:r>
                      <a:endParaRPr lang="en-GB" sz="1400" dirty="0"/>
                    </a:p>
                  </a:txBody>
                  <a:tcPr marL="121872" marR="121872"/>
                </a:tc>
                <a:tc>
                  <a:txBody>
                    <a:bodyPr/>
                    <a:lstStyle/>
                    <a:p>
                      <a:r>
                        <a:rPr lang="en-GB" sz="1400" b="0" i="0" u="none" strike="noStrike" kern="1200" baseline="0" smtClean="0">
                          <a:solidFill>
                            <a:schemeClr val="dk1"/>
                          </a:solidFill>
                          <a:latin typeface="+mn-lt"/>
                          <a:ea typeface="+mn-ea"/>
                          <a:cs typeface="+mn-cs"/>
                        </a:rPr>
                        <a:t>Rt, [Rn, &lt;Rm| #imm&gt;]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with Signed Byte</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LDRSH</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Rt</a:t>
                      </a:r>
                      <a:r>
                        <a:rPr lang="en-GB" sz="1400" b="0" i="0" u="none" strike="noStrike" kern="1200" baseline="0" dirty="0" smtClean="0">
                          <a:solidFill>
                            <a:schemeClr val="dk1"/>
                          </a:solidFill>
                          <a:latin typeface="+mn-lt"/>
                          <a:ea typeface="+mn-ea"/>
                          <a:cs typeface="+mn-cs"/>
                        </a:rPr>
                        <a:t>, [Rn, &lt;Rm| #</a:t>
                      </a:r>
                      <a:r>
                        <a:rPr lang="en-GB" sz="1400" b="0" i="0" u="none" strike="noStrike" kern="1200" baseline="0" dirty="0" err="1" smtClean="0">
                          <a:solidFill>
                            <a:schemeClr val="dk1"/>
                          </a:solidFill>
                          <a:latin typeface="+mn-lt"/>
                          <a:ea typeface="+mn-ea"/>
                          <a:cs typeface="+mn-cs"/>
                        </a:rPr>
                        <a:t>imm</a:t>
                      </a:r>
                      <a:r>
                        <a:rPr lang="en-GB" sz="1400" b="0" i="0" u="none" strike="noStrike" kern="1200" baseline="0" dirty="0" smtClean="0">
                          <a:solidFill>
                            <a:schemeClr val="dk1"/>
                          </a:solidFill>
                          <a:latin typeface="+mn-lt"/>
                          <a:ea typeface="+mn-ea"/>
                          <a:cs typeface="+mn-cs"/>
                        </a:rPr>
                        <a:t>&gt;]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Load Register with Signed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LSLS</a:t>
                      </a:r>
                      <a:endParaRPr lang="en-GB" sz="1400" dirty="0"/>
                    </a:p>
                  </a:txBody>
                  <a:tcPr marL="121872" marR="121872"/>
                </a:tc>
                <a:tc>
                  <a:txBody>
                    <a:bodyPr/>
                    <a:lstStyle/>
                    <a:p>
                      <a:r>
                        <a:rPr lang="en-GB" sz="1400" b="0" i="0" u="none" strike="noStrike" kern="1200" baseline="0" smtClean="0">
                          <a:solidFill>
                            <a:schemeClr val="dk1"/>
                          </a:solidFill>
                          <a:latin typeface="+mn-lt"/>
                          <a:ea typeface="+mn-ea"/>
                          <a:cs typeface="+mn-cs"/>
                        </a:rPr>
                        <a:t>{Rd, } Rn, &lt;Rs| #imm&gt;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Logical Shift Left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LSRS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 Rn, &lt;</a:t>
                      </a:r>
                      <a:r>
                        <a:rPr lang="en-GB" sz="1400" b="0" i="0" u="none" strike="noStrike" kern="1200" baseline="0" dirty="0" err="1" smtClean="0">
                          <a:solidFill>
                            <a:schemeClr val="dk1"/>
                          </a:solidFill>
                          <a:latin typeface="+mn-lt"/>
                          <a:ea typeface="+mn-ea"/>
                          <a:cs typeface="+mn-cs"/>
                        </a:rPr>
                        <a:t>Rs</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imm</a:t>
                      </a:r>
                      <a:r>
                        <a:rPr lang="en-GB" sz="1400" b="0" i="0" u="none" strike="noStrike" kern="1200" baseline="0" dirty="0" smtClean="0">
                          <a:solidFill>
                            <a:schemeClr val="dk1"/>
                          </a:solidFill>
                          <a:latin typeface="+mn-lt"/>
                          <a:ea typeface="+mn-ea"/>
                          <a:cs typeface="+mn-cs"/>
                        </a:rPr>
                        <a:t>&gt;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Logical Shift Right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bl>
          </a:graphicData>
        </a:graphic>
      </p:graphicFrame>
    </p:spTree>
    <p:extLst>
      <p:ext uri="{BB962C8B-B14F-4D97-AF65-F5344CB8AC3E}">
        <p14:creationId xmlns:p14="http://schemas.microsoft.com/office/powerpoint/2010/main" val="37352609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Cortex-M0+ </a:t>
            </a:r>
            <a:r>
              <a:rPr lang="en-GB" dirty="0"/>
              <a:t>Instruction Set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19918282"/>
              </p:ext>
            </p:extLst>
          </p:nvPr>
        </p:nvGraphicFramePr>
        <p:xfrm>
          <a:off x="444781" y="892288"/>
          <a:ext cx="11297676" cy="5091235"/>
        </p:xfrm>
        <a:graphic>
          <a:graphicData uri="http://schemas.openxmlformats.org/drawingml/2006/table">
            <a:tbl>
              <a:tblPr firstRow="1" bandRow="1">
                <a:tableStyleId>{5C22544A-7EE6-4342-B048-85BDC9FD1C3A}</a:tableStyleId>
              </a:tblPr>
              <a:tblGrid>
                <a:gridCol w="2824419"/>
                <a:gridCol w="2824419"/>
                <a:gridCol w="4081910"/>
                <a:gridCol w="1566928"/>
              </a:tblGrid>
              <a:tr h="351775">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MOV{S}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Move</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MRS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a:t>
                      </a:r>
                      <a:r>
                        <a:rPr lang="en-GB" sz="1400" b="0" i="0" u="none" strike="noStrike" kern="1200" baseline="0" dirty="0" err="1" smtClean="0">
                          <a:solidFill>
                            <a:schemeClr val="dk1"/>
                          </a:solidFill>
                          <a:latin typeface="+mn-lt"/>
                          <a:ea typeface="+mn-ea"/>
                          <a:cs typeface="+mn-cs"/>
                        </a:rPr>
                        <a:t>spec_reg</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Move from Special Register to general register</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MSR</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spec_reg</a:t>
                      </a:r>
                      <a:r>
                        <a:rPr lang="en-GB" sz="1400" b="0" i="0" u="none" strike="noStrike" kern="1200" baseline="0" dirty="0" smtClean="0">
                          <a:solidFill>
                            <a:schemeClr val="dk1"/>
                          </a:solidFill>
                          <a:latin typeface="+mn-lt"/>
                          <a:ea typeface="+mn-ea"/>
                          <a:cs typeface="+mn-cs"/>
                        </a:rPr>
                        <a:t>, </a:t>
                      </a:r>
                      <a:r>
                        <a:rPr lang="en-GB" sz="1400" b="0" i="0" u="none" strike="noStrike" kern="1200" baseline="0" dirty="0" err="1" smtClean="0">
                          <a:solidFill>
                            <a:schemeClr val="dk1"/>
                          </a:solidFill>
                          <a:latin typeface="+mn-lt"/>
                          <a:ea typeface="+mn-ea"/>
                          <a:cs typeface="+mn-cs"/>
                        </a:rPr>
                        <a:t>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Move from general register to Special Register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MULS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Rn,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Multiply, 32-bit result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MVNS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Bitwise NOT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NOP</a:t>
                      </a:r>
                      <a:endParaRPr lang="en-GB" sz="1400" dirty="0"/>
                    </a:p>
                  </a:txBody>
                  <a:tcPr marL="121872" marR="121872"/>
                </a:tc>
                <a:tc>
                  <a:txBody>
                    <a:bodyPr/>
                    <a:lstStyle/>
                    <a:p>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No Operation</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ORRS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Rn,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Logical OR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POP</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Pop registers from stack</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PUSH</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Push registers onto stack</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REV</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Reverse byte order in a word</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REV16</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Reverse byte order in each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REVSH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Reverse byte order in bottom </a:t>
                      </a:r>
                      <a:r>
                        <a:rPr lang="en-GB" sz="1400" b="0" i="0" u="none" strike="noStrike" kern="1200" baseline="0" dirty="0" err="1" smtClean="0">
                          <a:solidFill>
                            <a:schemeClr val="dk1"/>
                          </a:solidFill>
                          <a:latin typeface="+mn-lt"/>
                          <a:ea typeface="+mn-ea"/>
                          <a:cs typeface="+mn-cs"/>
                        </a:rPr>
                        <a:t>halfword</a:t>
                      </a:r>
                      <a:r>
                        <a:rPr lang="en-GB" sz="1400" b="0" i="0" u="none" strike="noStrike" kern="1200" baseline="0" dirty="0" smtClean="0">
                          <a:solidFill>
                            <a:schemeClr val="dk1"/>
                          </a:solidFill>
                          <a:latin typeface="+mn-lt"/>
                          <a:ea typeface="+mn-ea"/>
                          <a:cs typeface="+mn-cs"/>
                        </a:rPr>
                        <a:t> and sign extend</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RORS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 Rn, </a:t>
                      </a:r>
                      <a:r>
                        <a:rPr lang="en-GB" sz="1400" b="0" i="0" u="none" strike="noStrike" kern="1200" baseline="0" dirty="0" err="1" smtClean="0">
                          <a:solidFill>
                            <a:schemeClr val="dk1"/>
                          </a:solidFill>
                          <a:latin typeface="+mn-lt"/>
                          <a:ea typeface="+mn-ea"/>
                          <a:cs typeface="+mn-cs"/>
                        </a:rPr>
                        <a:t>Rs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Rotate Right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a:t>
                      </a:r>
                      <a:endParaRPr lang="en-GB" sz="1400" dirty="0"/>
                    </a:p>
                  </a:txBody>
                  <a:tcPr marL="121872" marR="121872"/>
                </a:tc>
              </a:tr>
            </a:tbl>
          </a:graphicData>
        </a:graphic>
      </p:graphicFrame>
    </p:spTree>
    <p:extLst>
      <p:ext uri="{BB962C8B-B14F-4D97-AF65-F5344CB8AC3E}">
        <p14:creationId xmlns:p14="http://schemas.microsoft.com/office/powerpoint/2010/main" val="31804469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Cortex-M0+ </a:t>
            </a:r>
            <a:r>
              <a:rPr lang="en-GB" dirty="0"/>
              <a:t>Instruction Set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95032136"/>
              </p:ext>
            </p:extLst>
          </p:nvPr>
        </p:nvGraphicFramePr>
        <p:xfrm>
          <a:off x="444781" y="892288"/>
          <a:ext cx="11297676" cy="5276625"/>
        </p:xfrm>
        <a:graphic>
          <a:graphicData uri="http://schemas.openxmlformats.org/drawingml/2006/table">
            <a:tbl>
              <a:tblPr firstRow="1" bandRow="1">
                <a:tableStyleId>{5C22544A-7EE6-4342-B048-85BDC9FD1C3A}</a:tableStyleId>
              </a:tblPr>
              <a:tblGrid>
                <a:gridCol w="2824419"/>
                <a:gridCol w="2824419"/>
                <a:gridCol w="4081910"/>
                <a:gridCol w="1566928"/>
              </a:tblGrid>
              <a:tr h="351775">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RSBS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Rn, #0</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Reverse Subtract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SBCS</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Rn,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Subtract with Carry</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SEV</a:t>
                      </a:r>
                      <a:endParaRPr lang="en-GB" sz="1400" dirty="0"/>
                    </a:p>
                  </a:txBody>
                  <a:tcPr marL="121872" marR="121872"/>
                </a:tc>
                <a:tc>
                  <a:txBody>
                    <a:bodyPr/>
                    <a:lstStyle/>
                    <a:p>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Send Event</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STM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Rn!, </a:t>
                      </a:r>
                      <a:r>
                        <a:rPr lang="en-GB" sz="1400" b="0" i="0" u="none" strike="noStrike" kern="1200" baseline="0" dirty="0" err="1" smtClean="0">
                          <a:solidFill>
                            <a:schemeClr val="dk1"/>
                          </a:solidFill>
                          <a:latin typeface="+mn-lt"/>
                          <a:ea typeface="+mn-ea"/>
                          <a:cs typeface="+mn-cs"/>
                        </a:rPr>
                        <a:t>reglist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Multiple registers, increment after</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STR</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Rt, [Rn, &lt;Rm| #</a:t>
                      </a:r>
                      <a:r>
                        <a:rPr lang="en-GB" sz="1400" b="0" i="0" u="none" strike="noStrike" kern="1200" baseline="0" dirty="0" err="1" smtClean="0">
                          <a:solidFill>
                            <a:schemeClr val="dk1"/>
                          </a:solidFill>
                          <a:latin typeface="+mn-lt"/>
                          <a:ea typeface="+mn-ea"/>
                          <a:cs typeface="+mn-cs"/>
                        </a:rPr>
                        <a:t>imm</a:t>
                      </a:r>
                      <a:r>
                        <a:rPr lang="en-GB" sz="1400" b="0" i="0" u="none" strike="noStrike" kern="1200" baseline="0" dirty="0" smtClean="0">
                          <a:solidFill>
                            <a:schemeClr val="dk1"/>
                          </a:solidFill>
                          <a:latin typeface="+mn-lt"/>
                          <a:ea typeface="+mn-ea"/>
                          <a:cs typeface="+mn-cs"/>
                        </a:rPr>
                        <a:t>&gt;]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Register as word</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STRB</a:t>
                      </a:r>
                      <a:endParaRPr lang="en-GB" sz="1400" dirty="0"/>
                    </a:p>
                  </a:txBody>
                  <a:tcPr marL="121872" marR="121872"/>
                </a:tc>
                <a:tc>
                  <a:txBody>
                    <a:bodyPr/>
                    <a:lstStyle/>
                    <a:p>
                      <a:r>
                        <a:rPr lang="en-GB" sz="1400" b="0" i="0" u="none" strike="noStrike" kern="1200" baseline="0" dirty="0" err="1" smtClean="0">
                          <a:solidFill>
                            <a:schemeClr val="dk1"/>
                          </a:solidFill>
                          <a:latin typeface="+mn-lt"/>
                          <a:ea typeface="+mn-ea"/>
                          <a:cs typeface="+mn-cs"/>
                        </a:rPr>
                        <a:t>Rt</a:t>
                      </a:r>
                      <a:r>
                        <a:rPr lang="en-GB" sz="1400" b="0" i="0" u="none" strike="noStrike" kern="1200" baseline="0" dirty="0" smtClean="0">
                          <a:solidFill>
                            <a:schemeClr val="dk1"/>
                          </a:solidFill>
                          <a:latin typeface="+mn-lt"/>
                          <a:ea typeface="+mn-ea"/>
                          <a:cs typeface="+mn-cs"/>
                        </a:rPr>
                        <a:t>, [Rn, &lt;Rm| #</a:t>
                      </a:r>
                      <a:r>
                        <a:rPr lang="en-GB" sz="1400" b="0" i="0" u="none" strike="noStrike" kern="1200" baseline="0" dirty="0" err="1" smtClean="0">
                          <a:solidFill>
                            <a:schemeClr val="dk1"/>
                          </a:solidFill>
                          <a:latin typeface="+mn-lt"/>
                          <a:ea typeface="+mn-ea"/>
                          <a:cs typeface="+mn-cs"/>
                        </a:rPr>
                        <a:t>imm</a:t>
                      </a:r>
                      <a:r>
                        <a:rPr lang="en-GB" sz="1400" b="0" i="0" u="none" strike="noStrike" kern="1200" baseline="0" dirty="0" smtClean="0">
                          <a:solidFill>
                            <a:schemeClr val="dk1"/>
                          </a:solidFill>
                          <a:latin typeface="+mn-lt"/>
                          <a:ea typeface="+mn-ea"/>
                          <a:cs typeface="+mn-cs"/>
                        </a:rPr>
                        <a:t>&gt;]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Store Register as byte</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STRH</a:t>
                      </a:r>
                      <a:endParaRPr lang="en-GB" sz="1400" dirty="0"/>
                    </a:p>
                  </a:txBody>
                  <a:tcPr marL="121872" marR="12187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baseline="0" dirty="0" err="1" smtClean="0">
                          <a:solidFill>
                            <a:schemeClr val="dk1"/>
                          </a:solidFill>
                          <a:latin typeface="+mn-lt"/>
                          <a:ea typeface="+mn-ea"/>
                          <a:cs typeface="+mn-cs"/>
                        </a:rPr>
                        <a:t>Rt</a:t>
                      </a:r>
                      <a:r>
                        <a:rPr lang="en-GB" sz="1400" b="0" i="0" u="none" strike="noStrike" kern="1200" baseline="0" dirty="0" smtClean="0">
                          <a:solidFill>
                            <a:schemeClr val="dk1"/>
                          </a:solidFill>
                          <a:latin typeface="+mn-lt"/>
                          <a:ea typeface="+mn-ea"/>
                          <a:cs typeface="+mn-cs"/>
                        </a:rPr>
                        <a:t>, [Rn, &lt;Rm| #</a:t>
                      </a:r>
                      <a:r>
                        <a:rPr lang="en-GB" sz="1400" b="0" i="0" u="none" strike="noStrike" kern="1200" baseline="0" dirty="0" err="1" smtClean="0">
                          <a:solidFill>
                            <a:schemeClr val="dk1"/>
                          </a:solidFill>
                          <a:latin typeface="+mn-lt"/>
                          <a:ea typeface="+mn-ea"/>
                          <a:cs typeface="+mn-cs"/>
                        </a:rPr>
                        <a:t>imm</a:t>
                      </a:r>
                      <a:r>
                        <a:rPr lang="en-GB" sz="1400" b="0" i="0" u="none" strike="noStrike" kern="1200" baseline="0" dirty="0" smtClean="0">
                          <a:solidFill>
                            <a:schemeClr val="dk1"/>
                          </a:solidFill>
                          <a:latin typeface="+mn-lt"/>
                          <a:ea typeface="+mn-ea"/>
                          <a:cs typeface="+mn-cs"/>
                        </a:rPr>
                        <a:t>&gt;]</a:t>
                      </a:r>
                      <a:endParaRPr lang="en-GB" sz="1400" dirty="0" smtClean="0"/>
                    </a:p>
                  </a:txBody>
                  <a:tcPr marL="121872" marR="121872"/>
                </a:tc>
                <a:tc>
                  <a:txBody>
                    <a:bodyPr/>
                    <a:lstStyle/>
                    <a:p>
                      <a:r>
                        <a:rPr lang="en-GB" sz="1400" b="0" i="0" u="none" strike="noStrike" kern="1200" baseline="0" dirty="0" smtClean="0">
                          <a:solidFill>
                            <a:schemeClr val="dk1"/>
                          </a:solidFill>
                          <a:latin typeface="+mn-lt"/>
                          <a:ea typeface="+mn-ea"/>
                          <a:cs typeface="+mn-cs"/>
                        </a:rPr>
                        <a:t>Store Register as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SUB{S}</a:t>
                      </a:r>
                      <a:endParaRPr lang="en-GB" sz="1400" dirty="0"/>
                    </a:p>
                  </a:txBody>
                  <a:tcPr marL="121872" marR="12187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kern="1200" baseline="0" dirty="0" smtClean="0">
                          <a:solidFill>
                            <a:schemeClr val="dk1"/>
                          </a:solidFill>
                          <a:latin typeface="+mn-lt"/>
                          <a:ea typeface="+mn-ea"/>
                          <a:cs typeface="+mn-cs"/>
                        </a:rPr>
                        <a:t>{Rd, } Rn, &lt;Rm| #</a:t>
                      </a:r>
                      <a:r>
                        <a:rPr lang="en-GB" sz="1400" b="0" i="0" u="none" strike="noStrike" kern="1200" baseline="0" dirty="0" err="1" smtClean="0">
                          <a:solidFill>
                            <a:schemeClr val="dk1"/>
                          </a:solidFill>
                          <a:latin typeface="+mn-lt"/>
                          <a:ea typeface="+mn-ea"/>
                          <a:cs typeface="+mn-cs"/>
                        </a:rPr>
                        <a:t>imm</a:t>
                      </a:r>
                      <a:r>
                        <a:rPr lang="en-GB" sz="1400" b="0" i="0" u="none" strike="noStrike" kern="1200" baseline="0" dirty="0" smtClean="0">
                          <a:solidFill>
                            <a:schemeClr val="dk1"/>
                          </a:solidFill>
                          <a:latin typeface="+mn-lt"/>
                          <a:ea typeface="+mn-ea"/>
                          <a:cs typeface="+mn-cs"/>
                        </a:rPr>
                        <a:t>&gt;</a:t>
                      </a:r>
                      <a:endParaRPr lang="en-GB" sz="1400" dirty="0" smtClean="0"/>
                    </a:p>
                  </a:txBody>
                  <a:tcPr marL="121872" marR="121872"/>
                </a:tc>
                <a:tc>
                  <a:txBody>
                    <a:bodyPr/>
                    <a:lstStyle/>
                    <a:p>
                      <a:r>
                        <a:rPr lang="en-GB" sz="1400" b="0" i="0" u="none" strike="noStrike" kern="1200" baseline="0" dirty="0" smtClean="0">
                          <a:solidFill>
                            <a:schemeClr val="dk1"/>
                          </a:solidFill>
                          <a:latin typeface="+mn-lt"/>
                          <a:ea typeface="+mn-ea"/>
                          <a:cs typeface="+mn-cs"/>
                        </a:rPr>
                        <a:t>Subtract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N,Z,C,V</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SVC</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a:t>
                      </a:r>
                      <a:r>
                        <a:rPr lang="en-GB" sz="1400" b="0" i="0" u="none" strike="noStrike" kern="1200" baseline="0" dirty="0" err="1" smtClean="0">
                          <a:solidFill>
                            <a:schemeClr val="dk1"/>
                          </a:solidFill>
                          <a:latin typeface="+mn-lt"/>
                          <a:ea typeface="+mn-ea"/>
                          <a:cs typeface="+mn-cs"/>
                        </a:rPr>
                        <a:t>imm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Supervisor Call</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SXTB</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Sign extend byte</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SXTH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Sign extend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TST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Rn,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Test</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N,Z</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UXTB</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Zero extend a Byte</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UXTH</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Rd, Rm</a:t>
                      </a:r>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Zero extend a </a:t>
                      </a:r>
                      <a:r>
                        <a:rPr lang="en-GB" sz="1400" b="0" i="0" u="none" strike="noStrike" kern="1200" baseline="0" dirty="0" err="1" smtClean="0">
                          <a:solidFill>
                            <a:schemeClr val="dk1"/>
                          </a:solidFill>
                          <a:latin typeface="+mn-lt"/>
                          <a:ea typeface="+mn-ea"/>
                          <a:cs typeface="+mn-cs"/>
                        </a:rPr>
                        <a:t>Halfword</a:t>
                      </a:r>
                      <a:endParaRPr lang="en-GB" sz="1400" dirty="0"/>
                    </a:p>
                  </a:txBody>
                  <a:tcPr marL="121872" marR="121872"/>
                </a:tc>
                <a:tc>
                  <a:txBody>
                    <a:bodyPr/>
                    <a:lstStyle/>
                    <a:p>
                      <a:endParaRPr lang="en-GB" sz="1400" dirty="0"/>
                    </a:p>
                  </a:txBody>
                  <a:tcPr marL="121872" marR="121872"/>
                </a:tc>
              </a:tr>
            </a:tbl>
          </a:graphicData>
        </a:graphic>
      </p:graphicFrame>
    </p:spTree>
    <p:extLst>
      <p:ext uri="{BB962C8B-B14F-4D97-AF65-F5344CB8AC3E}">
        <p14:creationId xmlns:p14="http://schemas.microsoft.com/office/powerpoint/2010/main" val="2257714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Cortex-M0+ </a:t>
            </a:r>
            <a:r>
              <a:rPr lang="en-GB" dirty="0"/>
              <a:t>Instruction Set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88127745"/>
              </p:ext>
            </p:extLst>
          </p:nvPr>
        </p:nvGraphicFramePr>
        <p:xfrm>
          <a:off x="444781" y="892288"/>
          <a:ext cx="11297676" cy="1055325"/>
        </p:xfrm>
        <a:graphic>
          <a:graphicData uri="http://schemas.openxmlformats.org/drawingml/2006/table">
            <a:tbl>
              <a:tblPr firstRow="1" bandRow="1">
                <a:tableStyleId>{5C22544A-7EE6-4342-B048-85BDC9FD1C3A}</a:tableStyleId>
              </a:tblPr>
              <a:tblGrid>
                <a:gridCol w="2824419"/>
                <a:gridCol w="2824419"/>
                <a:gridCol w="4081910"/>
                <a:gridCol w="1566928"/>
              </a:tblGrid>
              <a:tr h="351775">
                <a:tc>
                  <a:txBody>
                    <a:bodyPr/>
                    <a:lstStyle/>
                    <a:p>
                      <a:r>
                        <a:rPr lang="en-GB" sz="1400" b="1" i="0" u="none" strike="noStrike" kern="1200" baseline="0" dirty="0" smtClean="0">
                          <a:solidFill>
                            <a:schemeClr val="lt1"/>
                          </a:solidFill>
                          <a:latin typeface="+mn-lt"/>
                          <a:ea typeface="+mn-ea"/>
                          <a:cs typeface="+mn-cs"/>
                        </a:rPr>
                        <a:t>Mnemonic</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Operands</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Brief description</a:t>
                      </a:r>
                      <a:endParaRPr lang="en-GB" sz="1400" dirty="0"/>
                    </a:p>
                  </a:txBody>
                  <a:tcPr marL="121872" marR="121872"/>
                </a:tc>
                <a:tc>
                  <a:txBody>
                    <a:bodyPr/>
                    <a:lstStyle/>
                    <a:p>
                      <a:r>
                        <a:rPr lang="en-GB" sz="1400" b="1" i="0" u="none" strike="noStrike" kern="1200" baseline="0" dirty="0" smtClean="0">
                          <a:solidFill>
                            <a:schemeClr val="lt1"/>
                          </a:solidFill>
                          <a:latin typeface="+mn-lt"/>
                          <a:ea typeface="+mn-ea"/>
                          <a:cs typeface="+mn-cs"/>
                        </a:rPr>
                        <a:t>Flags</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WFE</a:t>
                      </a:r>
                      <a:endParaRPr lang="en-GB" sz="1400" dirty="0"/>
                    </a:p>
                  </a:txBody>
                  <a:tcPr marL="121872" marR="121872"/>
                </a:tc>
                <a:tc>
                  <a:txBody>
                    <a:bodyPr/>
                    <a:lstStyle/>
                    <a:p>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Wait For Event</a:t>
                      </a:r>
                      <a:endParaRPr lang="en-GB" sz="1400" dirty="0"/>
                    </a:p>
                  </a:txBody>
                  <a:tcPr marL="121872" marR="121872"/>
                </a:tc>
                <a:tc>
                  <a:txBody>
                    <a:bodyPr/>
                    <a:lstStyle/>
                    <a:p>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WFI</a:t>
                      </a:r>
                      <a:endParaRPr lang="en-GB" sz="1400" dirty="0"/>
                    </a:p>
                  </a:txBody>
                  <a:tcPr marL="121872" marR="121872"/>
                </a:tc>
                <a:tc>
                  <a:txBody>
                    <a:bodyPr/>
                    <a:lstStyle/>
                    <a:p>
                      <a:endParaRPr lang="en-GB" sz="1400" dirty="0"/>
                    </a:p>
                  </a:txBody>
                  <a:tcPr marL="121872" marR="121872"/>
                </a:tc>
                <a:tc>
                  <a:txBody>
                    <a:bodyPr/>
                    <a:lstStyle/>
                    <a:p>
                      <a:r>
                        <a:rPr lang="en-GB" sz="1400" b="0" i="0" u="none" strike="noStrike" kern="1200" baseline="0" dirty="0" smtClean="0">
                          <a:solidFill>
                            <a:schemeClr val="dk1"/>
                          </a:solidFill>
                          <a:latin typeface="+mn-lt"/>
                          <a:ea typeface="+mn-ea"/>
                          <a:cs typeface="+mn-cs"/>
                        </a:rPr>
                        <a:t>Wait For Interrupt</a:t>
                      </a:r>
                      <a:endParaRPr lang="en-GB" sz="1400" dirty="0"/>
                    </a:p>
                  </a:txBody>
                  <a:tcPr marL="121872" marR="121872"/>
                </a:tc>
                <a:tc>
                  <a:txBody>
                    <a:bodyPr/>
                    <a:lstStyle/>
                    <a:p>
                      <a:endParaRPr lang="en-GB" sz="1400" dirty="0"/>
                    </a:p>
                  </a:txBody>
                  <a:tcPr marL="121872" marR="121872"/>
                </a:tc>
              </a:tr>
            </a:tbl>
          </a:graphicData>
        </a:graphic>
      </p:graphicFrame>
      <p:sp>
        <p:nvSpPr>
          <p:cNvPr id="4" name="TextBox 1"/>
          <p:cNvSpPr txBox="1">
            <a:spLocks noChangeArrowheads="1"/>
          </p:cNvSpPr>
          <p:nvPr/>
        </p:nvSpPr>
        <p:spPr bwMode="auto">
          <a:xfrm>
            <a:off x="338535" y="5805717"/>
            <a:ext cx="113239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dirty="0" smtClean="0"/>
              <a:t>Note: full explanation of each instruction can be found in Cortex-M0+ Devices’ Generic User Guide (Ref-3)</a:t>
            </a:r>
            <a:endParaRPr lang="en-GB" b="0" dirty="0"/>
          </a:p>
        </p:txBody>
      </p:sp>
    </p:spTree>
    <p:extLst>
      <p:ext uri="{BB962C8B-B14F-4D97-AF65-F5344CB8AC3E}">
        <p14:creationId xmlns:p14="http://schemas.microsoft.com/office/powerpoint/2010/main" val="1336703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Cortex-M0+ </a:t>
            </a:r>
            <a:r>
              <a:rPr lang="en-GB" dirty="0"/>
              <a:t>Instruction Set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97226027"/>
              </p:ext>
            </p:extLst>
          </p:nvPr>
        </p:nvGraphicFramePr>
        <p:xfrm>
          <a:off x="1234623" y="2766120"/>
          <a:ext cx="9717992" cy="3332360"/>
        </p:xfrm>
        <a:graphic>
          <a:graphicData uri="http://schemas.openxmlformats.org/drawingml/2006/table">
            <a:tbl>
              <a:tblPr firstRow="1" bandRow="1">
                <a:tableStyleId>{5C22544A-7EE6-4342-B048-85BDC9FD1C3A}</a:tableStyleId>
              </a:tblPr>
              <a:tblGrid>
                <a:gridCol w="1155419"/>
                <a:gridCol w="1795938"/>
                <a:gridCol w="1533302"/>
                <a:gridCol w="1228325"/>
                <a:gridCol w="2330926"/>
                <a:gridCol w="1674082"/>
              </a:tblGrid>
              <a:tr h="351775">
                <a:tc>
                  <a:txBody>
                    <a:bodyPr/>
                    <a:lstStyle/>
                    <a:p>
                      <a:r>
                        <a:rPr lang="en-GB" sz="1400" b="1" i="0" u="none" strike="noStrike" kern="1200" baseline="0" dirty="0" smtClean="0">
                          <a:solidFill>
                            <a:schemeClr val="lt1"/>
                          </a:solidFill>
                          <a:latin typeface="+mn-lt"/>
                          <a:ea typeface="+mn-ea"/>
                          <a:cs typeface="+mn-cs"/>
                        </a:rPr>
                        <a:t>Mnemonic Extension</a:t>
                      </a:r>
                      <a:endParaRPr lang="en-GB" sz="1400" dirty="0"/>
                    </a:p>
                  </a:txBody>
                  <a:tcPr marL="121872" marR="121872"/>
                </a:tc>
                <a:tc>
                  <a:txBody>
                    <a:bodyPr/>
                    <a:lstStyle/>
                    <a:p>
                      <a:r>
                        <a:rPr lang="en-GB" sz="1400" dirty="0" smtClean="0"/>
                        <a:t>Meaning</a:t>
                      </a:r>
                      <a:endParaRPr lang="en-GB" sz="1400" dirty="0"/>
                    </a:p>
                  </a:txBody>
                  <a:tcPr marL="121872" marR="121872"/>
                </a:tc>
                <a:tc>
                  <a:txBody>
                    <a:bodyPr/>
                    <a:lstStyle/>
                    <a:p>
                      <a:r>
                        <a:rPr lang="en-GB" sz="1400" dirty="0" smtClean="0"/>
                        <a:t>Condition flags</a:t>
                      </a:r>
                      <a:endParaRPr lang="en-GB" sz="1400" dirty="0"/>
                    </a:p>
                  </a:txBody>
                  <a:tcPr marL="121872" marR="121872"/>
                </a:tc>
                <a:tc>
                  <a:txBody>
                    <a:bodyPr/>
                    <a:lstStyle/>
                    <a:p>
                      <a:r>
                        <a:rPr lang="en-GB" sz="1400" dirty="0" smtClean="0"/>
                        <a:t>Mnemonic</a:t>
                      </a:r>
                      <a:r>
                        <a:rPr lang="en-GB" sz="1400" baseline="0" dirty="0" smtClean="0"/>
                        <a:t> Extension</a:t>
                      </a:r>
                      <a:endParaRPr lang="en-GB" sz="1400" dirty="0"/>
                    </a:p>
                  </a:txBody>
                  <a:tcPr marL="121872" marR="121872"/>
                </a:tc>
                <a:tc>
                  <a:txBody>
                    <a:bodyPr/>
                    <a:lstStyle/>
                    <a:p>
                      <a:r>
                        <a:rPr lang="en-GB" sz="1400" dirty="0" smtClean="0"/>
                        <a:t>Meaning</a:t>
                      </a:r>
                      <a:endParaRPr lang="en-GB" sz="1400" dirty="0"/>
                    </a:p>
                  </a:txBody>
                  <a:tcPr marL="121872" marR="121872"/>
                </a:tc>
                <a:tc>
                  <a:txBody>
                    <a:bodyPr/>
                    <a:lstStyle/>
                    <a:p>
                      <a:r>
                        <a:rPr lang="en-GB" sz="1400" dirty="0" smtClean="0"/>
                        <a:t>Condition flags</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EQ</a:t>
                      </a:r>
                      <a:endParaRPr lang="en-GB" sz="1400" dirty="0"/>
                    </a:p>
                  </a:txBody>
                  <a:tcPr marL="121872" marR="121872"/>
                </a:tc>
                <a:tc>
                  <a:txBody>
                    <a:bodyPr/>
                    <a:lstStyle/>
                    <a:p>
                      <a:r>
                        <a:rPr lang="en-GB" sz="1400" dirty="0" smtClean="0"/>
                        <a:t>Equal</a:t>
                      </a:r>
                      <a:endParaRPr lang="en-GB" sz="1400" dirty="0"/>
                    </a:p>
                  </a:txBody>
                  <a:tcPr marL="121872" marR="121872"/>
                </a:tc>
                <a:tc>
                  <a:txBody>
                    <a:bodyPr/>
                    <a:lstStyle/>
                    <a:p>
                      <a:r>
                        <a:rPr lang="en-GB" sz="1400" dirty="0" smtClean="0"/>
                        <a:t>Z == 1</a:t>
                      </a:r>
                      <a:endParaRPr lang="en-GB" sz="1400" dirty="0"/>
                    </a:p>
                  </a:txBody>
                  <a:tcPr marL="121872" marR="121872"/>
                </a:tc>
                <a:tc>
                  <a:txBody>
                    <a:bodyPr/>
                    <a:lstStyle/>
                    <a:p>
                      <a:r>
                        <a:rPr lang="en-GB" sz="1400" dirty="0" smtClean="0"/>
                        <a:t>HI</a:t>
                      </a:r>
                      <a:endParaRPr lang="en-GB" sz="1400" dirty="0"/>
                    </a:p>
                  </a:txBody>
                  <a:tcPr marL="121872" marR="121872"/>
                </a:tc>
                <a:tc>
                  <a:txBody>
                    <a:bodyPr/>
                    <a:lstStyle/>
                    <a:p>
                      <a:r>
                        <a:rPr lang="en-GB" sz="1400" dirty="0" smtClean="0"/>
                        <a:t>Unsigned</a:t>
                      </a:r>
                      <a:r>
                        <a:rPr lang="en-GB" sz="1400" baseline="0" dirty="0" smtClean="0"/>
                        <a:t> Higher</a:t>
                      </a:r>
                      <a:endParaRPr lang="en-GB" sz="1400" dirty="0"/>
                    </a:p>
                  </a:txBody>
                  <a:tcPr marL="121872" marR="121872"/>
                </a:tc>
                <a:tc>
                  <a:txBody>
                    <a:bodyPr/>
                    <a:lstStyle/>
                    <a:p>
                      <a:r>
                        <a:rPr lang="en-GB" sz="1400" dirty="0" smtClean="0"/>
                        <a:t>C</a:t>
                      </a:r>
                      <a:r>
                        <a:rPr lang="en-GB" sz="1400" baseline="0" dirty="0" smtClean="0"/>
                        <a:t> == 1 and Z == 0</a:t>
                      </a:r>
                      <a:endParaRPr lang="en-GB" sz="1400" dirty="0"/>
                    </a:p>
                  </a:txBody>
                  <a:tcPr marL="121872" marR="121872"/>
                </a:tc>
              </a:tr>
              <a:tr h="351775">
                <a:tc>
                  <a:txBody>
                    <a:bodyPr/>
                    <a:lstStyle/>
                    <a:p>
                      <a:r>
                        <a:rPr lang="en-GB" sz="1400" b="0" i="0" u="none" strike="noStrike" kern="1200" baseline="0" dirty="0" smtClean="0">
                          <a:solidFill>
                            <a:schemeClr val="dk1"/>
                          </a:solidFill>
                          <a:latin typeface="+mn-lt"/>
                          <a:ea typeface="+mn-ea"/>
                          <a:cs typeface="+mn-cs"/>
                        </a:rPr>
                        <a:t>NE</a:t>
                      </a:r>
                      <a:endParaRPr lang="en-GB" sz="1400" dirty="0"/>
                    </a:p>
                  </a:txBody>
                  <a:tcPr marL="121872" marR="121872"/>
                </a:tc>
                <a:tc>
                  <a:txBody>
                    <a:bodyPr/>
                    <a:lstStyle/>
                    <a:p>
                      <a:r>
                        <a:rPr lang="en-GB" sz="1400" dirty="0" smtClean="0"/>
                        <a:t>Not Equal</a:t>
                      </a:r>
                      <a:endParaRPr lang="en-GB" sz="1400" dirty="0"/>
                    </a:p>
                  </a:txBody>
                  <a:tcPr marL="121872" marR="121872"/>
                </a:tc>
                <a:tc>
                  <a:txBody>
                    <a:bodyPr/>
                    <a:lstStyle/>
                    <a:p>
                      <a:r>
                        <a:rPr lang="en-GB" sz="1400" dirty="0" smtClean="0"/>
                        <a:t>Z == 0</a:t>
                      </a:r>
                      <a:endParaRPr lang="en-GB" sz="1400" dirty="0"/>
                    </a:p>
                  </a:txBody>
                  <a:tcPr marL="121872" marR="121872"/>
                </a:tc>
                <a:tc>
                  <a:txBody>
                    <a:bodyPr/>
                    <a:lstStyle/>
                    <a:p>
                      <a:r>
                        <a:rPr lang="en-GB" sz="1400" dirty="0" smtClean="0"/>
                        <a:t>LS</a:t>
                      </a:r>
                      <a:endParaRPr lang="en-GB" sz="1400" dirty="0"/>
                    </a:p>
                  </a:txBody>
                  <a:tcPr marL="121872" marR="121872"/>
                </a:tc>
                <a:tc>
                  <a:txBody>
                    <a:bodyPr/>
                    <a:lstStyle/>
                    <a:p>
                      <a:r>
                        <a:rPr lang="en-GB" sz="1400" dirty="0" smtClean="0"/>
                        <a:t>Unsigned lower or</a:t>
                      </a:r>
                      <a:r>
                        <a:rPr lang="en-GB" sz="1400" baseline="0" dirty="0" smtClean="0"/>
                        <a:t> same</a:t>
                      </a:r>
                      <a:endParaRPr lang="en-GB" sz="1400" dirty="0"/>
                    </a:p>
                  </a:txBody>
                  <a:tcPr marL="121872" marR="121872"/>
                </a:tc>
                <a:tc>
                  <a:txBody>
                    <a:bodyPr/>
                    <a:lstStyle/>
                    <a:p>
                      <a:r>
                        <a:rPr lang="en-GB" sz="1400" dirty="0" smtClean="0"/>
                        <a:t>C ==</a:t>
                      </a:r>
                      <a:r>
                        <a:rPr lang="en-GB" sz="1400" baseline="0" dirty="0" smtClean="0"/>
                        <a:t> 0 or Z == 1</a:t>
                      </a:r>
                      <a:endParaRPr lang="en-GB" sz="1400" dirty="0"/>
                    </a:p>
                  </a:txBody>
                  <a:tcPr marL="121872" marR="121872"/>
                </a:tc>
              </a:tr>
              <a:tr h="351775">
                <a:tc>
                  <a:txBody>
                    <a:bodyPr/>
                    <a:lstStyle/>
                    <a:p>
                      <a:r>
                        <a:rPr lang="en-GB" sz="1400" dirty="0" smtClean="0"/>
                        <a:t>CS</a:t>
                      </a:r>
                      <a:endParaRPr lang="en-GB" sz="1400" dirty="0"/>
                    </a:p>
                  </a:txBody>
                  <a:tcPr marL="121872" marR="121872"/>
                </a:tc>
                <a:tc>
                  <a:txBody>
                    <a:bodyPr/>
                    <a:lstStyle/>
                    <a:p>
                      <a:r>
                        <a:rPr lang="en-GB" sz="1400" dirty="0" smtClean="0"/>
                        <a:t>Carry Set</a:t>
                      </a:r>
                      <a:endParaRPr lang="en-GB" sz="1400" dirty="0"/>
                    </a:p>
                  </a:txBody>
                  <a:tcPr marL="121872" marR="121872"/>
                </a:tc>
                <a:tc>
                  <a:txBody>
                    <a:bodyPr/>
                    <a:lstStyle/>
                    <a:p>
                      <a:r>
                        <a:rPr lang="en-GB" sz="1400" dirty="0" smtClean="0"/>
                        <a:t>C == 1</a:t>
                      </a:r>
                      <a:endParaRPr lang="en-GB" sz="1400" dirty="0"/>
                    </a:p>
                  </a:txBody>
                  <a:tcPr marL="121872" marR="121872"/>
                </a:tc>
                <a:tc>
                  <a:txBody>
                    <a:bodyPr/>
                    <a:lstStyle/>
                    <a:p>
                      <a:r>
                        <a:rPr lang="en-GB" sz="1400" dirty="0" smtClean="0"/>
                        <a:t>GE</a:t>
                      </a:r>
                      <a:endParaRPr lang="en-GB" sz="1400" dirty="0"/>
                    </a:p>
                  </a:txBody>
                  <a:tcPr marL="121872" marR="121872"/>
                </a:tc>
                <a:tc>
                  <a:txBody>
                    <a:bodyPr/>
                    <a:lstStyle/>
                    <a:p>
                      <a:r>
                        <a:rPr lang="en-GB" sz="1400" dirty="0" smtClean="0"/>
                        <a:t>Signed greater than or equal</a:t>
                      </a:r>
                      <a:endParaRPr lang="en-GB" sz="1400" dirty="0"/>
                    </a:p>
                  </a:txBody>
                  <a:tcPr marL="121872" marR="121872"/>
                </a:tc>
                <a:tc>
                  <a:txBody>
                    <a:bodyPr/>
                    <a:lstStyle/>
                    <a:p>
                      <a:r>
                        <a:rPr lang="en-GB" sz="1400" dirty="0" smtClean="0"/>
                        <a:t>N == V</a:t>
                      </a:r>
                      <a:endParaRPr lang="en-GB" sz="1400" dirty="0"/>
                    </a:p>
                  </a:txBody>
                  <a:tcPr marL="121872" marR="121872"/>
                </a:tc>
              </a:tr>
              <a:tr h="351775">
                <a:tc>
                  <a:txBody>
                    <a:bodyPr/>
                    <a:lstStyle/>
                    <a:p>
                      <a:r>
                        <a:rPr lang="en-GB" sz="1400" dirty="0" smtClean="0"/>
                        <a:t>CC</a:t>
                      </a:r>
                      <a:endParaRPr lang="en-GB" sz="1400" dirty="0"/>
                    </a:p>
                  </a:txBody>
                  <a:tcPr marL="121872" marR="121872"/>
                </a:tc>
                <a:tc>
                  <a:txBody>
                    <a:bodyPr/>
                    <a:lstStyle/>
                    <a:p>
                      <a:r>
                        <a:rPr lang="en-GB" sz="1400" dirty="0" smtClean="0"/>
                        <a:t>Carry Clear</a:t>
                      </a:r>
                      <a:endParaRPr lang="en-GB" sz="1400" dirty="0"/>
                    </a:p>
                  </a:txBody>
                  <a:tcPr marL="121872" marR="121872"/>
                </a:tc>
                <a:tc>
                  <a:txBody>
                    <a:bodyPr/>
                    <a:lstStyle/>
                    <a:p>
                      <a:r>
                        <a:rPr lang="en-GB" sz="1400" dirty="0" smtClean="0"/>
                        <a:t>C == 0</a:t>
                      </a:r>
                      <a:endParaRPr lang="en-GB" sz="1400" dirty="0"/>
                    </a:p>
                  </a:txBody>
                  <a:tcPr marL="121872" marR="121872"/>
                </a:tc>
                <a:tc>
                  <a:txBody>
                    <a:bodyPr/>
                    <a:lstStyle/>
                    <a:p>
                      <a:r>
                        <a:rPr lang="en-GB" sz="1400" dirty="0" smtClean="0"/>
                        <a:t>LT</a:t>
                      </a:r>
                      <a:endParaRPr lang="en-GB" sz="1400" dirty="0"/>
                    </a:p>
                  </a:txBody>
                  <a:tcPr marL="121872" marR="121872"/>
                </a:tc>
                <a:tc>
                  <a:txBody>
                    <a:bodyPr/>
                    <a:lstStyle/>
                    <a:p>
                      <a:r>
                        <a:rPr lang="en-GB" sz="1400" dirty="0" smtClean="0"/>
                        <a:t>Signed less than</a:t>
                      </a:r>
                      <a:endParaRPr lang="en-GB" sz="1400" dirty="0"/>
                    </a:p>
                  </a:txBody>
                  <a:tcPr marL="121872" marR="121872"/>
                </a:tc>
                <a:tc>
                  <a:txBody>
                    <a:bodyPr/>
                    <a:lstStyle/>
                    <a:p>
                      <a:r>
                        <a:rPr lang="en-GB" sz="1400" dirty="0" smtClean="0"/>
                        <a:t>N != V</a:t>
                      </a:r>
                      <a:endParaRPr lang="en-GB" sz="1400" dirty="0"/>
                    </a:p>
                  </a:txBody>
                  <a:tcPr marL="121872" marR="121872"/>
                </a:tc>
              </a:tr>
              <a:tr h="351775">
                <a:tc>
                  <a:txBody>
                    <a:bodyPr/>
                    <a:lstStyle/>
                    <a:p>
                      <a:r>
                        <a:rPr lang="en-GB" sz="1400" dirty="0" smtClean="0"/>
                        <a:t>MI</a:t>
                      </a:r>
                      <a:endParaRPr lang="en-GB" sz="1400" dirty="0"/>
                    </a:p>
                  </a:txBody>
                  <a:tcPr marL="121872" marR="121872"/>
                </a:tc>
                <a:tc>
                  <a:txBody>
                    <a:bodyPr/>
                    <a:lstStyle/>
                    <a:p>
                      <a:r>
                        <a:rPr lang="en-GB" sz="1400" dirty="0" smtClean="0"/>
                        <a:t>Minus, negative</a:t>
                      </a:r>
                      <a:endParaRPr lang="en-GB" sz="1400" dirty="0"/>
                    </a:p>
                  </a:txBody>
                  <a:tcPr marL="121872" marR="121872"/>
                </a:tc>
                <a:tc>
                  <a:txBody>
                    <a:bodyPr/>
                    <a:lstStyle/>
                    <a:p>
                      <a:r>
                        <a:rPr lang="en-GB" sz="1400" dirty="0" smtClean="0"/>
                        <a:t>N == 1</a:t>
                      </a:r>
                      <a:endParaRPr lang="en-GB" sz="1400" dirty="0"/>
                    </a:p>
                  </a:txBody>
                  <a:tcPr marL="121872" marR="121872"/>
                </a:tc>
                <a:tc>
                  <a:txBody>
                    <a:bodyPr/>
                    <a:lstStyle/>
                    <a:p>
                      <a:r>
                        <a:rPr lang="en-GB" sz="1400" dirty="0" smtClean="0"/>
                        <a:t>GT</a:t>
                      </a:r>
                      <a:endParaRPr lang="en-GB" sz="1400" dirty="0"/>
                    </a:p>
                  </a:txBody>
                  <a:tcPr marL="121872" marR="121872"/>
                </a:tc>
                <a:tc>
                  <a:txBody>
                    <a:bodyPr/>
                    <a:lstStyle/>
                    <a:p>
                      <a:r>
                        <a:rPr lang="en-GB" sz="1400" dirty="0" smtClean="0"/>
                        <a:t>Signed</a:t>
                      </a:r>
                      <a:r>
                        <a:rPr lang="en-GB" sz="1400" baseline="0" dirty="0" smtClean="0"/>
                        <a:t> greater than</a:t>
                      </a:r>
                      <a:endParaRPr lang="en-GB" sz="1400" dirty="0"/>
                    </a:p>
                  </a:txBody>
                  <a:tcPr marL="121872" marR="121872"/>
                </a:tc>
                <a:tc>
                  <a:txBody>
                    <a:bodyPr/>
                    <a:lstStyle/>
                    <a:p>
                      <a:r>
                        <a:rPr lang="en-GB" sz="1400" dirty="0" smtClean="0"/>
                        <a:t>Z</a:t>
                      </a:r>
                      <a:r>
                        <a:rPr lang="en-GB" sz="1400" baseline="0" dirty="0" smtClean="0"/>
                        <a:t> == 0 or N != V</a:t>
                      </a:r>
                      <a:endParaRPr lang="en-GB" sz="1400" dirty="0"/>
                    </a:p>
                  </a:txBody>
                  <a:tcPr marL="121872" marR="121872"/>
                </a:tc>
              </a:tr>
              <a:tr h="351775">
                <a:tc>
                  <a:txBody>
                    <a:bodyPr/>
                    <a:lstStyle/>
                    <a:p>
                      <a:r>
                        <a:rPr lang="en-GB" sz="1400" dirty="0" smtClean="0"/>
                        <a:t>PL</a:t>
                      </a:r>
                      <a:endParaRPr lang="en-GB" sz="1400" dirty="0"/>
                    </a:p>
                  </a:txBody>
                  <a:tcPr marL="121872" marR="121872"/>
                </a:tc>
                <a:tc>
                  <a:txBody>
                    <a:bodyPr/>
                    <a:lstStyle/>
                    <a:p>
                      <a:r>
                        <a:rPr lang="en-GB" sz="1400" dirty="0" smtClean="0"/>
                        <a:t>Plus, positive</a:t>
                      </a:r>
                      <a:r>
                        <a:rPr lang="en-GB" sz="1400" baseline="0" dirty="0" smtClean="0"/>
                        <a:t> or zero</a:t>
                      </a:r>
                      <a:endParaRPr lang="en-GB" sz="1400" dirty="0"/>
                    </a:p>
                  </a:txBody>
                  <a:tcPr marL="121872" marR="121872"/>
                </a:tc>
                <a:tc>
                  <a:txBody>
                    <a:bodyPr/>
                    <a:lstStyle/>
                    <a:p>
                      <a:r>
                        <a:rPr lang="en-GB" sz="1400" dirty="0" smtClean="0"/>
                        <a:t>N</a:t>
                      </a:r>
                      <a:r>
                        <a:rPr lang="en-GB" sz="1400" baseline="0" dirty="0" smtClean="0"/>
                        <a:t> == 0</a:t>
                      </a:r>
                      <a:endParaRPr lang="en-GB" sz="1400" dirty="0"/>
                    </a:p>
                  </a:txBody>
                  <a:tcPr marL="121872" marR="121872"/>
                </a:tc>
                <a:tc>
                  <a:txBody>
                    <a:bodyPr/>
                    <a:lstStyle/>
                    <a:p>
                      <a:r>
                        <a:rPr lang="en-GB" sz="1400" dirty="0" smtClean="0"/>
                        <a:t>None (AL)</a:t>
                      </a:r>
                      <a:endParaRPr lang="en-GB" sz="1400" dirty="0"/>
                    </a:p>
                  </a:txBody>
                  <a:tcPr marL="121872" marR="121872"/>
                </a:tc>
                <a:tc>
                  <a:txBody>
                    <a:bodyPr/>
                    <a:lstStyle/>
                    <a:p>
                      <a:r>
                        <a:rPr lang="en-GB" sz="1400" dirty="0" smtClean="0"/>
                        <a:t>Always (unconditional)</a:t>
                      </a:r>
                      <a:endParaRPr lang="en-GB" sz="1400" dirty="0"/>
                    </a:p>
                  </a:txBody>
                  <a:tcPr marL="121872" marR="121872"/>
                </a:tc>
                <a:tc>
                  <a:txBody>
                    <a:bodyPr/>
                    <a:lstStyle/>
                    <a:p>
                      <a:r>
                        <a:rPr lang="en-GB" sz="1400" dirty="0" smtClean="0"/>
                        <a:t>Any</a:t>
                      </a:r>
                      <a:endParaRPr lang="en-GB" sz="1400" dirty="0"/>
                    </a:p>
                  </a:txBody>
                  <a:tcPr marL="121872" marR="121872"/>
                </a:tc>
              </a:tr>
              <a:tr h="351775">
                <a:tc>
                  <a:txBody>
                    <a:bodyPr/>
                    <a:lstStyle/>
                    <a:p>
                      <a:r>
                        <a:rPr lang="en-GB" sz="1400" dirty="0" smtClean="0"/>
                        <a:t>VS</a:t>
                      </a:r>
                      <a:endParaRPr lang="en-GB" sz="1400" dirty="0"/>
                    </a:p>
                  </a:txBody>
                  <a:tcPr marL="121872" marR="121872"/>
                </a:tc>
                <a:tc>
                  <a:txBody>
                    <a:bodyPr/>
                    <a:lstStyle/>
                    <a:p>
                      <a:r>
                        <a:rPr lang="en-GB" sz="1400" dirty="0" smtClean="0"/>
                        <a:t>Overflow</a:t>
                      </a:r>
                      <a:endParaRPr lang="en-GB" sz="1400" dirty="0"/>
                    </a:p>
                  </a:txBody>
                  <a:tcPr marL="121872" marR="121872"/>
                </a:tc>
                <a:tc>
                  <a:txBody>
                    <a:bodyPr/>
                    <a:lstStyle/>
                    <a:p>
                      <a:r>
                        <a:rPr lang="en-GB" sz="1400" dirty="0" smtClean="0"/>
                        <a:t>V == 1</a:t>
                      </a:r>
                      <a:endParaRPr lang="en-GB" sz="1400" dirty="0"/>
                    </a:p>
                  </a:txBody>
                  <a:tcPr marL="121872" marR="121872"/>
                </a:tc>
                <a:tc>
                  <a:txBody>
                    <a:bodyPr/>
                    <a:lstStyle/>
                    <a:p>
                      <a:endParaRPr lang="en-GB" sz="1400" dirty="0"/>
                    </a:p>
                  </a:txBody>
                  <a:tcPr marL="121872" marR="121872"/>
                </a:tc>
                <a:tc>
                  <a:txBody>
                    <a:bodyPr/>
                    <a:lstStyle/>
                    <a:p>
                      <a:endParaRPr lang="en-GB" sz="1400" dirty="0"/>
                    </a:p>
                  </a:txBody>
                  <a:tcPr marL="121872" marR="121872"/>
                </a:tc>
                <a:tc>
                  <a:txBody>
                    <a:bodyPr/>
                    <a:lstStyle/>
                    <a:p>
                      <a:endParaRPr lang="en-GB" sz="1400" dirty="0"/>
                    </a:p>
                  </a:txBody>
                  <a:tcPr marL="121872" marR="121872"/>
                </a:tc>
              </a:tr>
              <a:tr h="351775">
                <a:tc>
                  <a:txBody>
                    <a:bodyPr/>
                    <a:lstStyle/>
                    <a:p>
                      <a:r>
                        <a:rPr lang="en-GB" sz="1400" dirty="0" smtClean="0"/>
                        <a:t>VC</a:t>
                      </a:r>
                      <a:endParaRPr lang="en-GB" sz="1400" dirty="0"/>
                    </a:p>
                  </a:txBody>
                  <a:tcPr marL="121872" marR="121872"/>
                </a:tc>
                <a:tc>
                  <a:txBody>
                    <a:bodyPr/>
                    <a:lstStyle/>
                    <a:p>
                      <a:r>
                        <a:rPr lang="en-GB" sz="1400" dirty="0" smtClean="0"/>
                        <a:t>No Overflow</a:t>
                      </a:r>
                      <a:endParaRPr lang="en-GB" sz="1400" dirty="0"/>
                    </a:p>
                  </a:txBody>
                  <a:tcPr marL="121872" marR="121872"/>
                </a:tc>
                <a:tc>
                  <a:txBody>
                    <a:bodyPr/>
                    <a:lstStyle/>
                    <a:p>
                      <a:r>
                        <a:rPr lang="en-GB" sz="1400" dirty="0" smtClean="0"/>
                        <a:t>V == 0</a:t>
                      </a:r>
                      <a:endParaRPr lang="en-GB" sz="1400" dirty="0"/>
                    </a:p>
                  </a:txBody>
                  <a:tcPr marL="121872" marR="121872"/>
                </a:tc>
                <a:tc>
                  <a:txBody>
                    <a:bodyPr/>
                    <a:lstStyle/>
                    <a:p>
                      <a:endParaRPr lang="en-GB" sz="1400" dirty="0"/>
                    </a:p>
                  </a:txBody>
                  <a:tcPr marL="121872" marR="121872"/>
                </a:tc>
                <a:tc>
                  <a:txBody>
                    <a:bodyPr/>
                    <a:lstStyle/>
                    <a:p>
                      <a:endParaRPr lang="en-GB" sz="1400" dirty="0"/>
                    </a:p>
                  </a:txBody>
                  <a:tcPr marL="121872" marR="121872"/>
                </a:tc>
                <a:tc>
                  <a:txBody>
                    <a:bodyPr/>
                    <a:lstStyle/>
                    <a:p>
                      <a:endParaRPr lang="en-GB" sz="1400" dirty="0"/>
                    </a:p>
                  </a:txBody>
                  <a:tcPr marL="121872" marR="121872"/>
                </a:tc>
              </a:tr>
            </a:tbl>
          </a:graphicData>
        </a:graphic>
      </p:graphicFrame>
      <p:sp>
        <p:nvSpPr>
          <p:cNvPr id="5" name="Content Placeholder 2"/>
          <p:cNvSpPr txBox="1">
            <a:spLocks/>
          </p:cNvSpPr>
          <p:nvPr/>
        </p:nvSpPr>
        <p:spPr>
          <a:xfrm>
            <a:off x="660400" y="990601"/>
            <a:ext cx="10769600" cy="1587499"/>
          </a:xfrm>
          <a:prstGeom prst="rect">
            <a:avLst/>
          </a:prstGeom>
        </p:spPr>
        <p:txBody>
          <a:bodyPr vert="horz" lIns="0" tIns="0" rIns="0" bIns="0">
            <a:noAutofit/>
          </a:bodyPr>
          <a:lstStyle>
            <a:lvl1pPr marL="265113" indent="-265113" algn="l" rtl="0" eaLnBrk="1" latinLnBrk="0" hangingPunct="1">
              <a:spcBef>
                <a:spcPts val="12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12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12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12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12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lstStyle>
          <a:p>
            <a:pPr fontAlgn="auto">
              <a:spcAft>
                <a:spcPts val="0"/>
              </a:spcAft>
            </a:pPr>
            <a:r>
              <a:rPr lang="en-GB" sz="2000" dirty="0" smtClean="0"/>
              <a:t>Condition codes</a:t>
            </a:r>
          </a:p>
          <a:p>
            <a:pPr lvl="1" algn="just" fontAlgn="auto">
              <a:spcAft>
                <a:spcPts val="0"/>
              </a:spcAft>
            </a:pPr>
            <a:r>
              <a:rPr lang="en-GB" sz="1600" dirty="0" smtClean="0"/>
              <a:t>Append to branch instruction (B) to make a conditional branch</a:t>
            </a:r>
          </a:p>
          <a:p>
            <a:pPr lvl="1" algn="just" fontAlgn="auto">
              <a:spcAft>
                <a:spcPts val="0"/>
              </a:spcAft>
            </a:pPr>
            <a:r>
              <a:rPr lang="en-GB" sz="1600" dirty="0" smtClean="0"/>
              <a:t>Full ARM instructions (not Thumb or Thumb-2) support conditional execution of arbitrary instructions</a:t>
            </a:r>
          </a:p>
          <a:p>
            <a:pPr lvl="1" algn="just" fontAlgn="auto">
              <a:spcAft>
                <a:spcPts val="0"/>
              </a:spcAft>
            </a:pPr>
            <a:r>
              <a:rPr lang="en-GB" sz="1600" dirty="0" smtClean="0"/>
              <a:t>Note: Carry bit = not-borrow for compares and subtractions</a:t>
            </a:r>
          </a:p>
        </p:txBody>
      </p:sp>
    </p:spTree>
    <p:extLst>
      <p:ext uri="{BB962C8B-B14F-4D97-AF65-F5344CB8AC3E}">
        <p14:creationId xmlns:p14="http://schemas.microsoft.com/office/powerpoint/2010/main" val="33283974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normAutofit fontScale="90000"/>
          </a:bodyPr>
          <a:lstStyle/>
          <a:p>
            <a:r>
              <a:rPr lang="en-GB" dirty="0" smtClean="0"/>
              <a:t>Cortex-M0+ Instruction Set</a:t>
            </a:r>
          </a:p>
        </p:txBody>
      </p:sp>
      <p:sp>
        <p:nvSpPr>
          <p:cNvPr id="46083" name="Content Placeholder 2"/>
          <p:cNvSpPr>
            <a:spLocks noGrp="1"/>
          </p:cNvSpPr>
          <p:nvPr>
            <p:ph idx="1"/>
          </p:nvPr>
        </p:nvSpPr>
        <p:spPr>
          <a:xfrm>
            <a:off x="673100" y="1612901"/>
            <a:ext cx="4927600" cy="3048000"/>
          </a:xfrm>
        </p:spPr>
        <p:txBody>
          <a:bodyPr/>
          <a:lstStyle/>
          <a:p>
            <a:r>
              <a:rPr lang="en-GB" sz="2000" dirty="0" smtClean="0"/>
              <a:t>Intrinsic functions</a:t>
            </a:r>
            <a:endParaRPr lang="en-GB" sz="2000" dirty="0"/>
          </a:p>
          <a:p>
            <a:pPr lvl="1" algn="just"/>
            <a:r>
              <a:rPr lang="en-GB" sz="1600" dirty="0" smtClean="0"/>
              <a:t>ISO/IEC C code cannot directly access some Cortex-M0+ instructions.</a:t>
            </a:r>
            <a:r>
              <a:rPr lang="en-GB" sz="1600" dirty="0"/>
              <a:t> </a:t>
            </a:r>
            <a:r>
              <a:rPr lang="en-GB" sz="1600" dirty="0" smtClean="0"/>
              <a:t>The following intrinsic functions can generate these instructions, provided by CMSIS and that might be provided by a C compiler. If a C compiler does not support an appropriate intrinsic function, you might have to use inline assembler to access the relevant instruction.</a:t>
            </a:r>
          </a:p>
        </p:txBody>
      </p:sp>
      <p:graphicFrame>
        <p:nvGraphicFramePr>
          <p:cNvPr id="4" name="Table 3"/>
          <p:cNvGraphicFramePr>
            <a:graphicFrameLocks noGrp="1"/>
          </p:cNvGraphicFramePr>
          <p:nvPr>
            <p:extLst>
              <p:ext uri="{D42A27DB-BD31-4B8C-83A1-F6EECF244321}">
                <p14:modId xmlns:p14="http://schemas.microsoft.com/office/powerpoint/2010/main" val="3129824292"/>
              </p:ext>
            </p:extLst>
          </p:nvPr>
        </p:nvGraphicFramePr>
        <p:xfrm>
          <a:off x="6276514" y="1195614"/>
          <a:ext cx="5577811" cy="4449072"/>
        </p:xfrm>
        <a:graphic>
          <a:graphicData uri="http://schemas.openxmlformats.org/drawingml/2006/table">
            <a:tbl>
              <a:tblPr firstRow="1" bandRow="1">
                <a:tableStyleId>{5C22544A-7EE6-4342-B048-85BDC9FD1C3A}</a:tableStyleId>
              </a:tblPr>
              <a:tblGrid>
                <a:gridCol w="2529473"/>
                <a:gridCol w="3048338"/>
              </a:tblGrid>
              <a:tr h="355560">
                <a:tc>
                  <a:txBody>
                    <a:bodyPr/>
                    <a:lstStyle/>
                    <a:p>
                      <a:r>
                        <a:rPr lang="en-GB" sz="1400" b="1" dirty="0" smtClean="0"/>
                        <a:t>Instruction</a:t>
                      </a:r>
                      <a:endParaRPr lang="en-GB" sz="1400" b="1" dirty="0"/>
                    </a:p>
                  </a:txBody>
                  <a:tcPr marL="121872" marR="121872" marT="45694" marB="45694" anchor="ctr"/>
                </a:tc>
                <a:tc>
                  <a:txBody>
                    <a:bodyPr/>
                    <a:lstStyle/>
                    <a:p>
                      <a:r>
                        <a:rPr lang="en-GB" sz="1400" b="1" dirty="0" smtClean="0"/>
                        <a:t>CMSIS intrinsic</a:t>
                      </a:r>
                      <a:r>
                        <a:rPr lang="en-GB" sz="1400" b="1" baseline="0" dirty="0" smtClean="0"/>
                        <a:t> function</a:t>
                      </a:r>
                      <a:endParaRPr lang="en-GB" sz="1400" b="1" dirty="0"/>
                    </a:p>
                  </a:txBody>
                  <a:tcPr marL="121872" marR="121872" marT="45694" marB="45694" anchor="ctr"/>
                </a:tc>
              </a:tr>
              <a:tr h="341126">
                <a:tc>
                  <a:txBody>
                    <a:bodyPr/>
                    <a:lstStyle/>
                    <a:p>
                      <a:r>
                        <a:rPr lang="en-GB" sz="1200" b="0" dirty="0" smtClean="0"/>
                        <a:t>CPSIE </a:t>
                      </a:r>
                      <a:r>
                        <a:rPr lang="en-GB" sz="1200" b="0" dirty="0" err="1" smtClean="0"/>
                        <a:t>i</a:t>
                      </a:r>
                      <a:endParaRPr lang="en-GB" sz="1200" b="0" dirty="0"/>
                    </a:p>
                  </a:txBody>
                  <a:tcPr marL="121872" marR="121872" marT="45694" marB="45694" anchor="ctr"/>
                </a:tc>
                <a:tc>
                  <a:txBody>
                    <a:bodyPr/>
                    <a:lstStyle/>
                    <a:p>
                      <a:r>
                        <a:rPr lang="en-GB" sz="1200" b="0" dirty="0" smtClean="0"/>
                        <a:t>void __</a:t>
                      </a:r>
                      <a:r>
                        <a:rPr lang="en-GB" sz="1200" b="0" dirty="0" err="1" smtClean="0"/>
                        <a:t>enable</a:t>
                      </a:r>
                      <a:r>
                        <a:rPr lang="en-GB" sz="1200" b="0" baseline="0" dirty="0" err="1" smtClean="0"/>
                        <a:t>_irq</a:t>
                      </a:r>
                      <a:r>
                        <a:rPr lang="en-GB" sz="1200" b="0" baseline="0" dirty="0" smtClean="0"/>
                        <a:t>(void)</a:t>
                      </a:r>
                      <a:endParaRPr lang="en-GB" sz="1200" b="0" dirty="0"/>
                    </a:p>
                  </a:txBody>
                  <a:tcPr marL="121872" marR="121872" marT="45694" marB="45694" anchor="ctr"/>
                </a:tc>
              </a:tr>
              <a:tr h="341126">
                <a:tc>
                  <a:txBody>
                    <a:bodyPr/>
                    <a:lstStyle/>
                    <a:p>
                      <a:r>
                        <a:rPr lang="en-GB" sz="1200" b="0" dirty="0" smtClean="0"/>
                        <a:t>CPSID </a:t>
                      </a:r>
                      <a:r>
                        <a:rPr lang="en-GB" sz="1200" b="0" dirty="0" err="1" smtClean="0"/>
                        <a:t>i</a:t>
                      </a:r>
                      <a:endParaRPr lang="en-GB" sz="1200" b="0" dirty="0"/>
                    </a:p>
                  </a:txBody>
                  <a:tcPr marL="121872" marR="121872" marT="45694" marB="45694" anchor="ctr"/>
                </a:tc>
                <a:tc>
                  <a:txBody>
                    <a:bodyPr/>
                    <a:lstStyle/>
                    <a:p>
                      <a:r>
                        <a:rPr lang="en-GB" sz="1200" b="0" dirty="0" smtClean="0"/>
                        <a:t>void __</a:t>
                      </a:r>
                      <a:r>
                        <a:rPr lang="en-GB" sz="1200" b="0" dirty="0" err="1" smtClean="0"/>
                        <a:t>disable_irq</a:t>
                      </a:r>
                      <a:r>
                        <a:rPr lang="en-GB" sz="1200" b="0" dirty="0" smtClean="0"/>
                        <a:t>(void)</a:t>
                      </a:r>
                      <a:endParaRPr lang="en-GB" sz="1200" b="0" dirty="0"/>
                    </a:p>
                  </a:txBody>
                  <a:tcPr marL="121872" marR="121872" marT="45694" marB="45694" anchor="ctr"/>
                </a:tc>
              </a:tr>
              <a:tr h="341126">
                <a:tc>
                  <a:txBody>
                    <a:bodyPr/>
                    <a:lstStyle/>
                    <a:p>
                      <a:r>
                        <a:rPr lang="en-GB" sz="1200" b="0" dirty="0" smtClean="0"/>
                        <a:t>ISB</a:t>
                      </a:r>
                      <a:endParaRPr lang="en-GB" sz="1200" b="0" dirty="0"/>
                    </a:p>
                  </a:txBody>
                  <a:tcPr marL="121872" marR="121872" marT="45694" marB="45694" anchor="ctr"/>
                </a:tc>
                <a:tc>
                  <a:txBody>
                    <a:bodyPr/>
                    <a:lstStyle/>
                    <a:p>
                      <a:r>
                        <a:rPr lang="en-GB" sz="1200" b="0" dirty="0" smtClean="0"/>
                        <a:t>void __ISB(void)</a:t>
                      </a:r>
                      <a:endParaRPr lang="en-GB" sz="1200" b="0" dirty="0"/>
                    </a:p>
                  </a:txBody>
                  <a:tcPr marL="121872" marR="121872" marT="45694" marB="45694" anchor="ctr"/>
                </a:tc>
              </a:tr>
              <a:tr h="341126">
                <a:tc>
                  <a:txBody>
                    <a:bodyPr/>
                    <a:lstStyle/>
                    <a:p>
                      <a:r>
                        <a:rPr lang="en-GB" sz="1200" b="0" dirty="0" smtClean="0"/>
                        <a:t>DSB</a:t>
                      </a:r>
                      <a:endParaRPr lang="en-GB" sz="1200" b="0" dirty="0"/>
                    </a:p>
                  </a:txBody>
                  <a:tcPr marL="121872" marR="121872" marT="45694" marB="45694" anchor="ctr"/>
                </a:tc>
                <a:tc>
                  <a:txBody>
                    <a:bodyPr/>
                    <a:lstStyle/>
                    <a:p>
                      <a:r>
                        <a:rPr lang="en-GB" sz="1200" b="0" dirty="0" smtClean="0"/>
                        <a:t>void</a:t>
                      </a:r>
                      <a:r>
                        <a:rPr lang="en-GB" sz="1200" b="0" baseline="0" dirty="0" smtClean="0"/>
                        <a:t> __DSB(void)</a:t>
                      </a:r>
                      <a:endParaRPr lang="en-GB" sz="1200" b="0" dirty="0"/>
                    </a:p>
                  </a:txBody>
                  <a:tcPr marL="121872" marR="121872" marT="45694" marB="45694" anchor="ctr"/>
                </a:tc>
              </a:tr>
              <a:tr h="341126">
                <a:tc>
                  <a:txBody>
                    <a:bodyPr/>
                    <a:lstStyle/>
                    <a:p>
                      <a:r>
                        <a:rPr lang="en-GB" sz="1200" b="0" dirty="0" smtClean="0"/>
                        <a:t>DMB</a:t>
                      </a:r>
                      <a:endParaRPr lang="en-GB" sz="1200" b="0" dirty="0"/>
                    </a:p>
                  </a:txBody>
                  <a:tcPr marL="121872" marR="121872" marT="45694" marB="45694" anchor="ctr"/>
                </a:tc>
                <a:tc>
                  <a:txBody>
                    <a:bodyPr/>
                    <a:lstStyle/>
                    <a:p>
                      <a:r>
                        <a:rPr lang="en-GB" sz="1200" b="0" dirty="0" smtClean="0"/>
                        <a:t>void __DMB(void)</a:t>
                      </a:r>
                      <a:endParaRPr lang="en-GB" sz="1200" b="0" dirty="0"/>
                    </a:p>
                  </a:txBody>
                  <a:tcPr marL="121872" marR="121872" marT="45694" marB="45694" anchor="ctr"/>
                </a:tc>
              </a:tr>
              <a:tr h="341126">
                <a:tc>
                  <a:txBody>
                    <a:bodyPr/>
                    <a:lstStyle/>
                    <a:p>
                      <a:r>
                        <a:rPr lang="en-GB" sz="1200" b="0" dirty="0" smtClean="0"/>
                        <a:t>NOP</a:t>
                      </a:r>
                      <a:endParaRPr lang="en-GB" sz="1200" b="0" dirty="0"/>
                    </a:p>
                  </a:txBody>
                  <a:tcPr marL="121872" marR="121872" marT="45694" marB="45694" anchor="ctr"/>
                </a:tc>
                <a:tc>
                  <a:txBody>
                    <a:bodyPr/>
                    <a:lstStyle/>
                    <a:p>
                      <a:r>
                        <a:rPr lang="en-GB" sz="1200" b="0" dirty="0" smtClean="0"/>
                        <a:t>void __NOP(void)</a:t>
                      </a:r>
                      <a:endParaRPr lang="en-GB" sz="1200" b="0" dirty="0"/>
                    </a:p>
                  </a:txBody>
                  <a:tcPr marL="121872" marR="121872" marT="45694" marB="45694" anchor="ctr"/>
                </a:tc>
              </a:tr>
              <a:tr h="341126">
                <a:tc>
                  <a:txBody>
                    <a:bodyPr/>
                    <a:lstStyle/>
                    <a:p>
                      <a:r>
                        <a:rPr lang="en-GB" sz="1200" b="0" dirty="0" smtClean="0"/>
                        <a:t>REV</a:t>
                      </a:r>
                      <a:endParaRPr lang="en-GB" sz="1200" b="0" dirty="0"/>
                    </a:p>
                  </a:txBody>
                  <a:tcPr marL="121872" marR="121872" marT="45694" marB="45694" anchor="ctr"/>
                </a:tc>
                <a:tc>
                  <a:txBody>
                    <a:bodyPr/>
                    <a:lstStyle/>
                    <a:p>
                      <a:r>
                        <a:rPr lang="en-GB" sz="1200" b="0" dirty="0" smtClean="0"/>
                        <a:t>uint32_t __REV(uint32_t</a:t>
                      </a:r>
                      <a:r>
                        <a:rPr lang="en-GB" sz="1200" b="0" baseline="0" dirty="0" smtClean="0"/>
                        <a:t> </a:t>
                      </a:r>
                      <a:r>
                        <a:rPr lang="en-GB" sz="1200" b="0" baseline="0" dirty="0" err="1" smtClean="0"/>
                        <a:t>int</a:t>
                      </a:r>
                      <a:r>
                        <a:rPr lang="en-GB" sz="1200" b="0" baseline="0" dirty="0" smtClean="0"/>
                        <a:t> value)</a:t>
                      </a:r>
                      <a:endParaRPr lang="en-GB" sz="1200" b="0" dirty="0"/>
                    </a:p>
                  </a:txBody>
                  <a:tcPr marL="121872" marR="121872" marT="45694" marB="45694" anchor="ctr"/>
                </a:tc>
              </a:tr>
              <a:tr h="341126">
                <a:tc>
                  <a:txBody>
                    <a:bodyPr/>
                    <a:lstStyle/>
                    <a:p>
                      <a:r>
                        <a:rPr lang="en-GB" sz="1200" b="0" dirty="0" smtClean="0"/>
                        <a:t>REV16</a:t>
                      </a:r>
                      <a:endParaRPr lang="en-GB" sz="1200" b="0" dirty="0"/>
                    </a:p>
                  </a:txBody>
                  <a:tcPr marL="121872" marR="121872" marT="45694" marB="45694" anchor="ctr"/>
                </a:tc>
                <a:tc>
                  <a:txBody>
                    <a:bodyPr/>
                    <a:lstStyle/>
                    <a:p>
                      <a:r>
                        <a:rPr lang="en-GB" sz="1200" b="0" dirty="0" smtClean="0"/>
                        <a:t>uint32_t __REV16(uint32_t</a:t>
                      </a:r>
                      <a:r>
                        <a:rPr lang="en-GB" sz="1200" b="0" baseline="0" dirty="0" smtClean="0"/>
                        <a:t> </a:t>
                      </a:r>
                      <a:r>
                        <a:rPr lang="en-GB" sz="1200" b="0" baseline="0" dirty="0" err="1" smtClean="0"/>
                        <a:t>int</a:t>
                      </a:r>
                      <a:r>
                        <a:rPr lang="en-GB" sz="1200" b="0" baseline="0" dirty="0" smtClean="0"/>
                        <a:t> value)</a:t>
                      </a:r>
                      <a:endParaRPr lang="en-GB" sz="1200" b="0" dirty="0"/>
                    </a:p>
                  </a:txBody>
                  <a:tcPr marL="121872" marR="121872" marT="45694" marB="45694" anchor="ctr"/>
                </a:tc>
              </a:tr>
              <a:tr h="341126">
                <a:tc>
                  <a:txBody>
                    <a:bodyPr/>
                    <a:lstStyle/>
                    <a:p>
                      <a:r>
                        <a:rPr lang="en-GB" sz="1200" b="0" dirty="0" smtClean="0"/>
                        <a:t>REVSH</a:t>
                      </a:r>
                      <a:endParaRPr lang="en-GB" sz="1200" b="0" dirty="0"/>
                    </a:p>
                  </a:txBody>
                  <a:tcPr marL="121872" marR="121872" marT="45694" marB="45694" anchor="ctr"/>
                </a:tc>
                <a:tc>
                  <a:txBody>
                    <a:bodyPr/>
                    <a:lstStyle/>
                    <a:p>
                      <a:r>
                        <a:rPr lang="en-GB" sz="1200" b="0" dirty="0" smtClean="0"/>
                        <a:t>uint32_t __REVSH(uint32_t</a:t>
                      </a:r>
                      <a:r>
                        <a:rPr lang="en-GB" sz="1200" b="0" baseline="0" dirty="0" smtClean="0"/>
                        <a:t> </a:t>
                      </a:r>
                      <a:r>
                        <a:rPr lang="en-GB" sz="1200" b="0" baseline="0" dirty="0" err="1" smtClean="0"/>
                        <a:t>int</a:t>
                      </a:r>
                      <a:r>
                        <a:rPr lang="en-GB" sz="1200" b="0" baseline="0" dirty="0" smtClean="0"/>
                        <a:t> value)</a:t>
                      </a:r>
                      <a:endParaRPr lang="en-GB" sz="1200" b="0" dirty="0"/>
                    </a:p>
                  </a:txBody>
                  <a:tcPr marL="121872" marR="121872" marT="45694" marB="45694" anchor="ctr"/>
                </a:tc>
              </a:tr>
              <a:tr h="341126">
                <a:tc>
                  <a:txBody>
                    <a:bodyPr/>
                    <a:lstStyle/>
                    <a:p>
                      <a:r>
                        <a:rPr lang="en-GB" sz="1200" b="0" dirty="0" smtClean="0"/>
                        <a:t>SEV</a:t>
                      </a:r>
                      <a:endParaRPr lang="en-GB" sz="1200" b="0" dirty="0"/>
                    </a:p>
                  </a:txBody>
                  <a:tcPr marL="121872" marR="121872" marT="45694" marB="45694" anchor="ctr"/>
                </a:tc>
                <a:tc>
                  <a:txBody>
                    <a:bodyPr/>
                    <a:lstStyle/>
                    <a:p>
                      <a:r>
                        <a:rPr lang="en-GB" sz="1200" b="0" dirty="0" smtClean="0"/>
                        <a:t>void</a:t>
                      </a:r>
                      <a:r>
                        <a:rPr lang="en-GB" sz="1200" b="0" baseline="0" dirty="0" smtClean="0"/>
                        <a:t> __SEV(void)</a:t>
                      </a:r>
                      <a:endParaRPr lang="en-GB" sz="1200" b="0" dirty="0"/>
                    </a:p>
                  </a:txBody>
                  <a:tcPr marL="121872" marR="121872" marT="45694" marB="45694" anchor="ctr"/>
                </a:tc>
              </a:tr>
              <a:tr h="341126">
                <a:tc>
                  <a:txBody>
                    <a:bodyPr/>
                    <a:lstStyle/>
                    <a:p>
                      <a:r>
                        <a:rPr lang="en-GB" sz="1200" b="0" dirty="0" smtClean="0"/>
                        <a:t>WFE</a:t>
                      </a:r>
                      <a:endParaRPr lang="en-GB" sz="1200" b="0" dirty="0"/>
                    </a:p>
                  </a:txBody>
                  <a:tcPr marL="121872" marR="121872" marT="45694" marB="45694" anchor="ctr"/>
                </a:tc>
                <a:tc>
                  <a:txBody>
                    <a:bodyPr/>
                    <a:lstStyle/>
                    <a:p>
                      <a:r>
                        <a:rPr lang="en-GB" sz="1200" b="0" dirty="0" smtClean="0"/>
                        <a:t>void __WFE(void)</a:t>
                      </a:r>
                      <a:endParaRPr lang="en-GB" sz="1200" b="0" dirty="0"/>
                    </a:p>
                  </a:txBody>
                  <a:tcPr marL="121872" marR="121872" marT="45694" marB="45694" anchor="ctr"/>
                </a:tc>
              </a:tr>
              <a:tr h="341126">
                <a:tc>
                  <a:txBody>
                    <a:bodyPr/>
                    <a:lstStyle/>
                    <a:p>
                      <a:r>
                        <a:rPr lang="en-GB" sz="1200" b="0" dirty="0" smtClean="0"/>
                        <a:t>WFI</a:t>
                      </a:r>
                      <a:endParaRPr lang="en-GB" sz="1200" b="0" dirty="0"/>
                    </a:p>
                  </a:txBody>
                  <a:tcPr marL="121872" marR="121872" marT="45694" marB="45694" anchor="ctr"/>
                </a:tc>
                <a:tc>
                  <a:txBody>
                    <a:bodyPr/>
                    <a:lstStyle/>
                    <a:p>
                      <a:r>
                        <a:rPr lang="en-GB" sz="1200" b="0" dirty="0" smtClean="0"/>
                        <a:t>void __WFI(void)</a:t>
                      </a:r>
                      <a:endParaRPr lang="en-GB" sz="1200" b="0" dirty="0"/>
                    </a:p>
                  </a:txBody>
                  <a:tcPr marL="121872" marR="121872" marT="45694" marB="45694" anchor="ctr"/>
                </a:tc>
              </a:tr>
            </a:tbl>
          </a:graphicData>
        </a:graphic>
      </p:graphicFrame>
    </p:spTree>
    <p:extLst>
      <p:ext uri="{BB962C8B-B14F-4D97-AF65-F5344CB8AC3E}">
        <p14:creationId xmlns:p14="http://schemas.microsoft.com/office/powerpoint/2010/main" val="14098343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p:txBody>
          <a:bodyPr>
            <a:normAutofit fontScale="90000"/>
          </a:bodyPr>
          <a:lstStyle/>
          <a:p>
            <a:r>
              <a:rPr lang="en-GB" smtClean="0"/>
              <a:t>Useful Resources</a:t>
            </a:r>
          </a:p>
        </p:txBody>
      </p:sp>
      <p:sp>
        <p:nvSpPr>
          <p:cNvPr id="4" name="Content Placeholder 2"/>
          <p:cNvSpPr txBox="1">
            <a:spLocks/>
          </p:cNvSpPr>
          <p:nvPr/>
        </p:nvSpPr>
        <p:spPr>
          <a:xfrm>
            <a:off x="660400" y="1143000"/>
            <a:ext cx="10795000" cy="4977000"/>
          </a:xfrm>
          <a:prstGeom prst="rect">
            <a:avLst/>
          </a:prstGeom>
        </p:spPr>
        <p:txBody>
          <a:bodyPr vert="horz" lIns="0" tIns="0" rIns="0" bIns="0">
            <a:noAutofit/>
          </a:bodyPr>
          <a:lstStyle>
            <a:lvl1pPr marL="265113" indent="-265113" algn="l" rtl="0" eaLnBrk="1" latinLnBrk="0" hangingPunct="1">
              <a:spcBef>
                <a:spcPts val="12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12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12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12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12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lstStyle>
          <a:p>
            <a:pPr fontAlgn="auto">
              <a:spcAft>
                <a:spcPts val="0"/>
              </a:spcAft>
              <a:defRPr/>
            </a:pPr>
            <a:r>
              <a:rPr lang="en-GB" sz="1800" dirty="0" smtClean="0"/>
              <a:t>Reference 1</a:t>
            </a:r>
          </a:p>
          <a:p>
            <a:pPr lvl="1" fontAlgn="auto">
              <a:spcAft>
                <a:spcPts val="0"/>
              </a:spcAft>
              <a:defRPr/>
            </a:pPr>
            <a:r>
              <a:rPr lang="en-GB" sz="1600" dirty="0" smtClean="0"/>
              <a:t>Cortex-M0+ Technical Reference Manual:</a:t>
            </a:r>
          </a:p>
          <a:p>
            <a:pPr marL="444500" lvl="1" indent="0" fontAlgn="auto">
              <a:spcAft>
                <a:spcPts val="0"/>
              </a:spcAft>
              <a:buFont typeface="Wingdings" charset="2"/>
              <a:buNone/>
              <a:defRPr/>
            </a:pPr>
            <a:r>
              <a:rPr lang="en-GB" sz="1600" dirty="0" smtClean="0">
                <a:hlinkClick r:id="rId2"/>
              </a:rPr>
              <a:t>http://infocenter.arm.com/help/topic/com.arm.doc.ddi0484c/DDI0484C_cortex_m0p_r0p1_trm.pdf</a:t>
            </a:r>
            <a:endParaRPr lang="en-GB" sz="1600" dirty="0" smtClean="0"/>
          </a:p>
          <a:p>
            <a:pPr fontAlgn="auto">
              <a:spcAft>
                <a:spcPts val="0"/>
              </a:spcAft>
              <a:defRPr/>
            </a:pPr>
            <a:r>
              <a:rPr lang="en-GB" sz="1800" dirty="0" smtClean="0"/>
              <a:t>Reference </a:t>
            </a:r>
            <a:r>
              <a:rPr lang="en-GB" sz="1800" dirty="0"/>
              <a:t>2</a:t>
            </a:r>
            <a:endParaRPr lang="en-GB" sz="1800" dirty="0" smtClean="0"/>
          </a:p>
          <a:p>
            <a:pPr lvl="1" fontAlgn="auto">
              <a:spcAft>
                <a:spcPts val="0"/>
              </a:spcAft>
              <a:defRPr/>
            </a:pPr>
            <a:r>
              <a:rPr lang="en-GB" sz="1600" dirty="0" smtClean="0"/>
              <a:t>Cortex-M0+ Devices Generic User Guide:</a:t>
            </a:r>
          </a:p>
          <a:p>
            <a:pPr marL="444500" lvl="1" indent="0" fontAlgn="auto">
              <a:spcAft>
                <a:spcPts val="0"/>
              </a:spcAft>
              <a:buFont typeface="Wingdings" charset="2"/>
              <a:buNone/>
              <a:defRPr/>
            </a:pPr>
            <a:r>
              <a:rPr lang="en-GB" sz="1600" dirty="0" smtClean="0">
                <a:hlinkClick r:id="rId3"/>
              </a:rPr>
              <a:t>http://infocenter.arm.com/help/topic/com.arm.doc.dui0662b/DUI0662B_cortex_m0p_r0p1_dgug.pdf</a:t>
            </a:r>
            <a:endParaRPr lang="en-GB" sz="1600" dirty="0" smtClean="0"/>
          </a:p>
          <a:p>
            <a:pPr fontAlgn="auto">
              <a:spcAft>
                <a:spcPts val="0"/>
              </a:spcAft>
              <a:defRPr/>
            </a:pPr>
            <a:r>
              <a:rPr lang="en-GB" sz="1800" smtClean="0"/>
              <a:t>Reference 3</a:t>
            </a:r>
            <a:endParaRPr lang="en-GB" sz="1800" dirty="0" smtClean="0"/>
          </a:p>
          <a:p>
            <a:pPr lvl="1" fontAlgn="auto">
              <a:spcAft>
                <a:spcPts val="0"/>
              </a:spcAft>
              <a:defRPr/>
            </a:pPr>
            <a:r>
              <a:rPr lang="en-GB" sz="1600" dirty="0" smtClean="0"/>
              <a:t>Cortex-M0+ Processor Overview:</a:t>
            </a:r>
          </a:p>
          <a:p>
            <a:pPr marL="444500" lvl="1" indent="0" fontAlgn="auto">
              <a:spcAft>
                <a:spcPts val="0"/>
              </a:spcAft>
              <a:buFont typeface="Wingdings" charset="2"/>
              <a:buNone/>
              <a:defRPr/>
            </a:pPr>
            <a:r>
              <a:rPr lang="en-GB" sz="1600" dirty="0" smtClean="0">
                <a:hlinkClick r:id="rId4"/>
              </a:rPr>
              <a:t>http://www.arm.com/products/processors/cortex-m/cortex-m0plus.php</a:t>
            </a:r>
            <a:endParaRPr lang="en-GB" sz="1600" dirty="0"/>
          </a:p>
        </p:txBody>
      </p:sp>
    </p:spTree>
    <p:extLst>
      <p:ext uri="{BB962C8B-B14F-4D97-AF65-F5344CB8AC3E}">
        <p14:creationId xmlns:p14="http://schemas.microsoft.com/office/powerpoint/2010/main" val="3726062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708" y="2911476"/>
            <a:ext cx="10359152" cy="1820863"/>
          </a:xfrm>
        </p:spPr>
        <p:txBody>
          <a:bodyPr/>
          <a:lstStyle/>
          <a:p>
            <a:pPr>
              <a:defRPr/>
            </a:pPr>
            <a:r>
              <a:rPr lang="en-GB" cap="none" dirty="0">
                <a:latin typeface="+mn-lt"/>
              </a:rPr>
              <a:t>ARM </a:t>
            </a:r>
            <a:r>
              <a:rPr lang="en-GB" cap="none" dirty="0" smtClean="0">
                <a:latin typeface="+mn-lt"/>
              </a:rPr>
              <a:t>Cortex-M0+ Processor</a:t>
            </a:r>
            <a:br>
              <a:rPr lang="en-GB" cap="none" dirty="0" smtClean="0">
                <a:latin typeface="+mn-lt"/>
              </a:rPr>
            </a:br>
            <a:r>
              <a:rPr lang="en-GB" cap="none" dirty="0" smtClean="0">
                <a:latin typeface="+mn-lt"/>
              </a:rPr>
              <a:t>Memory Map</a:t>
            </a:r>
            <a:endParaRPr lang="en-GB" cap="none" dirty="0">
              <a:latin typeface="+mn-lt"/>
            </a:endParaRPr>
          </a:p>
        </p:txBody>
      </p:sp>
    </p:spTree>
    <p:extLst>
      <p:ext uri="{BB962C8B-B14F-4D97-AF65-F5344CB8AC3E}">
        <p14:creationId xmlns:p14="http://schemas.microsoft.com/office/powerpoint/2010/main" val="3008207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r>
              <a:rPr lang="en-GB" dirty="0" smtClean="0"/>
              <a:t>Cortex-M0+ Memory Map</a:t>
            </a:r>
          </a:p>
        </p:txBody>
      </p:sp>
      <p:sp>
        <p:nvSpPr>
          <p:cNvPr id="27651" name="Content Placeholder 2"/>
          <p:cNvSpPr>
            <a:spLocks noGrp="1"/>
          </p:cNvSpPr>
          <p:nvPr>
            <p:ph idx="1"/>
          </p:nvPr>
        </p:nvSpPr>
        <p:spPr/>
        <p:txBody>
          <a:bodyPr/>
          <a:lstStyle/>
          <a:p>
            <a:r>
              <a:rPr lang="en-US" sz="2000" dirty="0" smtClean="0"/>
              <a:t>The Cortex-M0+ processor has 4 GB of memory address space</a:t>
            </a:r>
          </a:p>
          <a:p>
            <a:pPr lvl="1"/>
            <a:r>
              <a:rPr lang="en-US" sz="1800" dirty="0" smtClean="0"/>
              <a:t>Support for bit-band operation (detailed later)</a:t>
            </a:r>
          </a:p>
          <a:p>
            <a:endParaRPr lang="en-US" sz="2000" dirty="0" smtClean="0"/>
          </a:p>
          <a:p>
            <a:r>
              <a:rPr lang="en-US" sz="2000" dirty="0" smtClean="0"/>
              <a:t>The 4GB memory space is architecturally defined as a number of regions</a:t>
            </a:r>
          </a:p>
          <a:p>
            <a:pPr lvl="1"/>
            <a:r>
              <a:rPr lang="en-US" sz="1800" dirty="0" smtClean="0"/>
              <a:t>Each region is given for recommended usage</a:t>
            </a:r>
          </a:p>
          <a:p>
            <a:pPr lvl="1"/>
            <a:r>
              <a:rPr lang="en-US" sz="1800" dirty="0" smtClean="0"/>
              <a:t>Easy for software programmer to port between different devices</a:t>
            </a:r>
          </a:p>
          <a:p>
            <a:endParaRPr lang="en-US" sz="2000" dirty="0" smtClean="0"/>
          </a:p>
          <a:p>
            <a:r>
              <a:rPr lang="en-US" sz="2000" dirty="0" smtClean="0"/>
              <a:t>Nevertheless, despite of the default memory map, the actual usage of the memory map can also be flexibly defined by the user, except some fixed memory addresses, such as internal private peripheral bus</a:t>
            </a:r>
          </a:p>
        </p:txBody>
      </p:sp>
    </p:spTree>
    <p:extLst>
      <p:ext uri="{BB962C8B-B14F-4D97-AF65-F5344CB8AC3E}">
        <p14:creationId xmlns:p14="http://schemas.microsoft.com/office/powerpoint/2010/main" val="588453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Title 1"/>
          <p:cNvSpPr>
            <a:spLocks noGrp="1"/>
          </p:cNvSpPr>
          <p:nvPr>
            <p:ph type="title"/>
          </p:nvPr>
        </p:nvSpPr>
        <p:spPr/>
        <p:txBody>
          <a:bodyPr>
            <a:normAutofit fontScale="90000"/>
          </a:bodyPr>
          <a:lstStyle/>
          <a:p>
            <a:r>
              <a:rPr lang="en-GB" dirty="0" smtClean="0"/>
              <a:t>Cortex-M0+ Memory Map</a:t>
            </a:r>
          </a:p>
        </p:txBody>
      </p:sp>
      <p:sp>
        <p:nvSpPr>
          <p:cNvPr id="50" name="TextBox 49"/>
          <p:cNvSpPr txBox="1"/>
          <p:nvPr/>
        </p:nvSpPr>
        <p:spPr>
          <a:xfrm>
            <a:off x="510902" y="2068513"/>
            <a:ext cx="2398350" cy="400110"/>
          </a:xfrm>
          <a:prstGeom prst="rect">
            <a:avLst/>
          </a:prstGeom>
          <a:noFill/>
        </p:spPr>
        <p:txBody>
          <a:bodyPr wrap="square">
            <a:spAutoFit/>
          </a:bodyPr>
          <a:lstStyle/>
          <a:p>
            <a:pPr>
              <a:defRPr/>
            </a:pPr>
            <a:r>
              <a:rPr lang="en-GB" sz="1000" b="0" spc="10" dirty="0"/>
              <a:t>Private peripherals</a:t>
            </a:r>
          </a:p>
          <a:p>
            <a:pPr>
              <a:defRPr/>
            </a:pPr>
            <a:r>
              <a:rPr lang="en-GB" sz="1000" b="0" spc="10" dirty="0"/>
              <a:t>e.g. NVIC, SCS</a:t>
            </a:r>
          </a:p>
        </p:txBody>
      </p:sp>
      <p:sp>
        <p:nvSpPr>
          <p:cNvPr id="51" name="TextBox 50"/>
          <p:cNvSpPr txBox="1"/>
          <p:nvPr/>
        </p:nvSpPr>
        <p:spPr>
          <a:xfrm>
            <a:off x="431240" y="2673350"/>
            <a:ext cx="2780576" cy="400110"/>
          </a:xfrm>
          <a:prstGeom prst="rect">
            <a:avLst/>
          </a:prstGeom>
          <a:noFill/>
        </p:spPr>
        <p:txBody>
          <a:bodyPr wrap="square">
            <a:spAutoFit/>
          </a:bodyPr>
          <a:lstStyle/>
          <a:p>
            <a:pPr>
              <a:defRPr/>
            </a:pPr>
            <a:r>
              <a:rPr lang="en-GB" sz="1000" b="0" spc="10" dirty="0"/>
              <a:t>Mainly used for external peripherals</a:t>
            </a:r>
          </a:p>
          <a:p>
            <a:pPr>
              <a:defRPr/>
            </a:pPr>
            <a:r>
              <a:rPr lang="en-GB" sz="1000" b="0" spc="10" dirty="0"/>
              <a:t>e.g. SD card</a:t>
            </a:r>
          </a:p>
        </p:txBody>
      </p:sp>
      <p:sp>
        <p:nvSpPr>
          <p:cNvPr id="52" name="TextBox 51"/>
          <p:cNvSpPr txBox="1"/>
          <p:nvPr/>
        </p:nvSpPr>
        <p:spPr>
          <a:xfrm>
            <a:off x="408353" y="3602038"/>
            <a:ext cx="2788652" cy="400110"/>
          </a:xfrm>
          <a:prstGeom prst="rect">
            <a:avLst/>
          </a:prstGeom>
          <a:noFill/>
        </p:spPr>
        <p:txBody>
          <a:bodyPr wrap="square">
            <a:spAutoFit/>
          </a:bodyPr>
          <a:lstStyle/>
          <a:p>
            <a:pPr>
              <a:defRPr/>
            </a:pPr>
            <a:r>
              <a:rPr lang="en-GB" sz="1000" b="0" spc="10" dirty="0"/>
              <a:t>Mainly used for external memories</a:t>
            </a:r>
          </a:p>
          <a:p>
            <a:pPr>
              <a:defRPr/>
            </a:pPr>
            <a:r>
              <a:rPr lang="en-GB" sz="1000" b="0" spc="10" dirty="0"/>
              <a:t>e.g. external DDR, FLASH, LCD</a:t>
            </a:r>
          </a:p>
        </p:txBody>
      </p:sp>
      <p:sp>
        <p:nvSpPr>
          <p:cNvPr id="53" name="TextBox 52"/>
          <p:cNvSpPr txBox="1"/>
          <p:nvPr/>
        </p:nvSpPr>
        <p:spPr>
          <a:xfrm>
            <a:off x="353793" y="4373563"/>
            <a:ext cx="2944773" cy="400110"/>
          </a:xfrm>
          <a:prstGeom prst="rect">
            <a:avLst/>
          </a:prstGeom>
          <a:noFill/>
        </p:spPr>
        <p:txBody>
          <a:bodyPr wrap="square">
            <a:spAutoFit/>
          </a:bodyPr>
          <a:lstStyle/>
          <a:p>
            <a:pPr>
              <a:defRPr/>
            </a:pPr>
            <a:r>
              <a:rPr lang="en-GB" sz="1000" b="0" spc="10" dirty="0"/>
              <a:t>Mainly used for on-chip peripherals</a:t>
            </a:r>
          </a:p>
          <a:p>
            <a:pPr>
              <a:defRPr/>
            </a:pPr>
            <a:r>
              <a:rPr lang="en-GB" sz="1000" b="0" spc="10" dirty="0"/>
              <a:t>e.g. AHB, APB peripherals</a:t>
            </a:r>
          </a:p>
        </p:txBody>
      </p:sp>
      <p:sp>
        <p:nvSpPr>
          <p:cNvPr id="54" name="TextBox 53"/>
          <p:cNvSpPr txBox="1"/>
          <p:nvPr/>
        </p:nvSpPr>
        <p:spPr>
          <a:xfrm>
            <a:off x="361655" y="4886325"/>
            <a:ext cx="2888246" cy="400110"/>
          </a:xfrm>
          <a:prstGeom prst="rect">
            <a:avLst/>
          </a:prstGeom>
          <a:noFill/>
        </p:spPr>
        <p:txBody>
          <a:bodyPr wrap="square">
            <a:spAutoFit/>
          </a:bodyPr>
          <a:lstStyle/>
          <a:p>
            <a:pPr>
              <a:defRPr/>
            </a:pPr>
            <a:r>
              <a:rPr lang="en-GB" sz="1000" b="0" spc="10" dirty="0"/>
              <a:t>Mainly used for data memory</a:t>
            </a:r>
          </a:p>
          <a:p>
            <a:pPr>
              <a:defRPr/>
            </a:pPr>
            <a:r>
              <a:rPr lang="en-GB" sz="1000" b="0" spc="10" dirty="0"/>
              <a:t>e.g. on-chip SRAM, SDRAM</a:t>
            </a:r>
          </a:p>
        </p:txBody>
      </p:sp>
      <p:sp>
        <p:nvSpPr>
          <p:cNvPr id="55" name="TextBox 54"/>
          <p:cNvSpPr txBox="1"/>
          <p:nvPr/>
        </p:nvSpPr>
        <p:spPr>
          <a:xfrm>
            <a:off x="313842" y="5410200"/>
            <a:ext cx="3082053" cy="400110"/>
          </a:xfrm>
          <a:prstGeom prst="rect">
            <a:avLst/>
          </a:prstGeom>
          <a:noFill/>
        </p:spPr>
        <p:txBody>
          <a:bodyPr wrap="square">
            <a:spAutoFit/>
          </a:bodyPr>
          <a:lstStyle/>
          <a:p>
            <a:pPr>
              <a:defRPr/>
            </a:pPr>
            <a:r>
              <a:rPr lang="en-GB" sz="1000" b="0" spc="10" dirty="0"/>
              <a:t>Mainly used for program code </a:t>
            </a:r>
          </a:p>
          <a:p>
            <a:pPr>
              <a:defRPr/>
            </a:pPr>
            <a:r>
              <a:rPr lang="en-GB" sz="1000" b="0" spc="10" dirty="0"/>
              <a:t>e.g. on-chip FLASH</a:t>
            </a:r>
          </a:p>
        </p:txBody>
      </p:sp>
      <p:sp>
        <p:nvSpPr>
          <p:cNvPr id="4" name="Rectangle 3"/>
          <p:cNvSpPr/>
          <p:nvPr/>
        </p:nvSpPr>
        <p:spPr bwMode="auto">
          <a:xfrm>
            <a:off x="3260480" y="1636714"/>
            <a:ext cx="2005816" cy="447675"/>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System</a:t>
            </a:r>
            <a:endParaRPr lang="en-GB" sz="1200" b="0" dirty="0"/>
          </a:p>
        </p:txBody>
      </p:sp>
      <p:sp>
        <p:nvSpPr>
          <p:cNvPr id="8" name="Rectangle 7"/>
          <p:cNvSpPr/>
          <p:nvPr/>
        </p:nvSpPr>
        <p:spPr bwMode="auto">
          <a:xfrm>
            <a:off x="3260480" y="2471738"/>
            <a:ext cx="2005816" cy="952500"/>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a:t>External </a:t>
            </a:r>
            <a:r>
              <a:rPr lang="en-GB" sz="1200" b="0" dirty="0" smtClean="0"/>
              <a:t>device</a:t>
            </a:r>
            <a:endParaRPr lang="en-GB" sz="1200" b="0" dirty="0"/>
          </a:p>
        </p:txBody>
      </p:sp>
      <p:sp>
        <p:nvSpPr>
          <p:cNvPr id="10" name="Rectangle 9"/>
          <p:cNvSpPr/>
          <p:nvPr/>
        </p:nvSpPr>
        <p:spPr bwMode="auto">
          <a:xfrm>
            <a:off x="3260480" y="3424238"/>
            <a:ext cx="2005816" cy="95250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a:t>External </a:t>
            </a:r>
            <a:r>
              <a:rPr lang="en-GB" sz="1200" b="0" dirty="0" smtClean="0"/>
              <a:t>RAM</a:t>
            </a:r>
            <a:endParaRPr lang="en-GB" sz="1200" b="0" dirty="0"/>
          </a:p>
        </p:txBody>
      </p:sp>
      <p:sp>
        <p:nvSpPr>
          <p:cNvPr id="11" name="Rectangle 10"/>
          <p:cNvSpPr/>
          <p:nvPr/>
        </p:nvSpPr>
        <p:spPr bwMode="auto">
          <a:xfrm>
            <a:off x="3260480" y="4376738"/>
            <a:ext cx="2005816" cy="476250"/>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Peripheral</a:t>
            </a:r>
            <a:endParaRPr lang="en-GB" sz="1200" b="0" dirty="0"/>
          </a:p>
        </p:txBody>
      </p:sp>
      <p:sp>
        <p:nvSpPr>
          <p:cNvPr id="12" name="Rectangle 11"/>
          <p:cNvSpPr/>
          <p:nvPr/>
        </p:nvSpPr>
        <p:spPr bwMode="auto">
          <a:xfrm>
            <a:off x="3260480" y="4852988"/>
            <a:ext cx="2005816" cy="47625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SRAM</a:t>
            </a:r>
            <a:endParaRPr lang="en-GB" sz="1200" b="0" dirty="0"/>
          </a:p>
        </p:txBody>
      </p:sp>
      <p:sp>
        <p:nvSpPr>
          <p:cNvPr id="13" name="Rectangle 12"/>
          <p:cNvSpPr/>
          <p:nvPr/>
        </p:nvSpPr>
        <p:spPr bwMode="auto">
          <a:xfrm>
            <a:off x="3260480" y="5329238"/>
            <a:ext cx="2005816" cy="476250"/>
          </a:xfrm>
          <a:prstGeom prst="rect">
            <a:avLst/>
          </a:prstGeom>
          <a:solidFill>
            <a:schemeClr val="accent5">
              <a:lumMod val="20000"/>
              <a:lumOff val="80000"/>
            </a:schemeClr>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200" b="0" dirty="0" smtClean="0"/>
              <a:t>Code</a:t>
            </a:r>
            <a:endParaRPr lang="en-GB" sz="1200" b="0" dirty="0"/>
          </a:p>
        </p:txBody>
      </p:sp>
      <p:sp>
        <p:nvSpPr>
          <p:cNvPr id="18" name="TextBox 17"/>
          <p:cNvSpPr txBox="1"/>
          <p:nvPr/>
        </p:nvSpPr>
        <p:spPr>
          <a:xfrm>
            <a:off x="5274795" y="1598614"/>
            <a:ext cx="1345674" cy="230187"/>
          </a:xfrm>
          <a:prstGeom prst="rect">
            <a:avLst/>
          </a:prstGeom>
          <a:noFill/>
        </p:spPr>
        <p:txBody>
          <a:bodyPr>
            <a:spAutoFit/>
          </a:bodyPr>
          <a:lstStyle/>
          <a:p>
            <a:pPr>
              <a:defRPr/>
            </a:pPr>
            <a:r>
              <a:rPr lang="en-GB" sz="900" b="0" spc="10" dirty="0"/>
              <a:t>0xFFFFFFFF</a:t>
            </a:r>
          </a:p>
        </p:txBody>
      </p:sp>
      <p:sp>
        <p:nvSpPr>
          <p:cNvPr id="19" name="TextBox 18"/>
          <p:cNvSpPr txBox="1"/>
          <p:nvPr/>
        </p:nvSpPr>
        <p:spPr>
          <a:xfrm>
            <a:off x="5253636" y="2265364"/>
            <a:ext cx="1345674" cy="231775"/>
          </a:xfrm>
          <a:prstGeom prst="rect">
            <a:avLst/>
          </a:prstGeom>
          <a:noFill/>
        </p:spPr>
        <p:txBody>
          <a:bodyPr>
            <a:spAutoFit/>
          </a:bodyPr>
          <a:lstStyle/>
          <a:p>
            <a:pPr algn="just">
              <a:defRPr/>
            </a:pPr>
            <a:r>
              <a:rPr lang="en-GB" sz="900" b="0" spc="10" dirty="0"/>
              <a:t>0xE0000000</a:t>
            </a:r>
          </a:p>
        </p:txBody>
      </p:sp>
      <p:sp>
        <p:nvSpPr>
          <p:cNvPr id="24" name="Rectangle 23"/>
          <p:cNvSpPr/>
          <p:nvPr/>
        </p:nvSpPr>
        <p:spPr bwMode="auto">
          <a:xfrm>
            <a:off x="3260480" y="2084388"/>
            <a:ext cx="2005816" cy="387350"/>
          </a:xfrm>
          <a:prstGeom prst="rect">
            <a:avLst/>
          </a:prstGeom>
          <a:solidFill>
            <a:srgbClr val="A7C4D1"/>
          </a:solidFill>
          <a:ln w="19050" cap="flat" cmpd="sng" algn="ctr">
            <a:solidFill>
              <a:schemeClr val="tx1">
                <a:lumMod val="65000"/>
                <a:lumOff val="35000"/>
              </a:schemeClr>
            </a:solidFill>
            <a:prstDash val="solid"/>
            <a:round/>
            <a:headEnd type="none" w="med" len="med"/>
            <a:tailEnd type="none" w="med" len="med"/>
          </a:ln>
          <a:effectLst/>
        </p:spPr>
        <p:txBody>
          <a:bodyPr wrap="none" anchor="ctr"/>
          <a:lstStyle/>
          <a:p>
            <a:pPr algn="ctr">
              <a:defRPr/>
            </a:pPr>
            <a:r>
              <a:rPr lang="en-GB" sz="1050" b="0" dirty="0"/>
              <a:t>Private Peripheral </a:t>
            </a:r>
            <a:r>
              <a:rPr lang="en-GB" sz="1050" b="0" dirty="0" smtClean="0"/>
              <a:t>Bus</a:t>
            </a:r>
          </a:p>
          <a:p>
            <a:pPr algn="ctr">
              <a:defRPr/>
            </a:pPr>
            <a:r>
              <a:rPr lang="en-GB" sz="1050" b="0" dirty="0" smtClean="0"/>
              <a:t>(PPB)</a:t>
            </a:r>
            <a:endParaRPr lang="en-GB" sz="1050" dirty="0"/>
          </a:p>
        </p:txBody>
      </p:sp>
      <p:sp>
        <p:nvSpPr>
          <p:cNvPr id="26" name="TextBox 25"/>
          <p:cNvSpPr txBox="1"/>
          <p:nvPr/>
        </p:nvSpPr>
        <p:spPr>
          <a:xfrm>
            <a:off x="5274795" y="2430464"/>
            <a:ext cx="1345674" cy="230187"/>
          </a:xfrm>
          <a:prstGeom prst="rect">
            <a:avLst/>
          </a:prstGeom>
          <a:noFill/>
        </p:spPr>
        <p:txBody>
          <a:bodyPr>
            <a:spAutoFit/>
          </a:bodyPr>
          <a:lstStyle/>
          <a:p>
            <a:pPr>
              <a:defRPr/>
            </a:pPr>
            <a:r>
              <a:rPr lang="en-GB" sz="900" b="0" spc="10" dirty="0"/>
              <a:t>0xDFFFFFFF</a:t>
            </a:r>
          </a:p>
        </p:txBody>
      </p:sp>
      <p:sp>
        <p:nvSpPr>
          <p:cNvPr id="27" name="TextBox 26"/>
          <p:cNvSpPr txBox="1"/>
          <p:nvPr/>
        </p:nvSpPr>
        <p:spPr>
          <a:xfrm>
            <a:off x="5287490" y="3238500"/>
            <a:ext cx="1345674" cy="230188"/>
          </a:xfrm>
          <a:prstGeom prst="rect">
            <a:avLst/>
          </a:prstGeom>
          <a:noFill/>
        </p:spPr>
        <p:txBody>
          <a:bodyPr>
            <a:spAutoFit/>
          </a:bodyPr>
          <a:lstStyle/>
          <a:p>
            <a:pPr>
              <a:defRPr/>
            </a:pPr>
            <a:r>
              <a:rPr lang="en-GB" sz="900" b="0" spc="10" dirty="0"/>
              <a:t>0xA0000000</a:t>
            </a:r>
          </a:p>
        </p:txBody>
      </p:sp>
      <p:sp>
        <p:nvSpPr>
          <p:cNvPr id="28" name="TextBox 27"/>
          <p:cNvSpPr txBox="1"/>
          <p:nvPr/>
        </p:nvSpPr>
        <p:spPr>
          <a:xfrm>
            <a:off x="5285373" y="3382964"/>
            <a:ext cx="1345674" cy="230187"/>
          </a:xfrm>
          <a:prstGeom prst="rect">
            <a:avLst/>
          </a:prstGeom>
          <a:noFill/>
        </p:spPr>
        <p:txBody>
          <a:bodyPr>
            <a:spAutoFit/>
          </a:bodyPr>
          <a:lstStyle/>
          <a:p>
            <a:pPr>
              <a:defRPr/>
            </a:pPr>
            <a:r>
              <a:rPr lang="en-GB" sz="900" b="0" spc="10" dirty="0"/>
              <a:t>0x9FFFFFFF</a:t>
            </a:r>
          </a:p>
        </p:txBody>
      </p:sp>
      <p:sp>
        <p:nvSpPr>
          <p:cNvPr id="29" name="TextBox 28"/>
          <p:cNvSpPr txBox="1"/>
          <p:nvPr/>
        </p:nvSpPr>
        <p:spPr>
          <a:xfrm>
            <a:off x="5298068" y="4184650"/>
            <a:ext cx="1345674" cy="230188"/>
          </a:xfrm>
          <a:prstGeom prst="rect">
            <a:avLst/>
          </a:prstGeom>
          <a:noFill/>
        </p:spPr>
        <p:txBody>
          <a:bodyPr>
            <a:spAutoFit/>
          </a:bodyPr>
          <a:lstStyle/>
          <a:p>
            <a:pPr>
              <a:defRPr/>
            </a:pPr>
            <a:r>
              <a:rPr lang="en-GB" sz="900" b="0" spc="10" dirty="0"/>
              <a:t>0x60000000</a:t>
            </a:r>
          </a:p>
        </p:txBody>
      </p:sp>
      <p:sp>
        <p:nvSpPr>
          <p:cNvPr id="30" name="TextBox 29"/>
          <p:cNvSpPr txBox="1"/>
          <p:nvPr/>
        </p:nvSpPr>
        <p:spPr>
          <a:xfrm>
            <a:off x="5291721" y="4346575"/>
            <a:ext cx="1345674" cy="230188"/>
          </a:xfrm>
          <a:prstGeom prst="rect">
            <a:avLst/>
          </a:prstGeom>
          <a:noFill/>
        </p:spPr>
        <p:txBody>
          <a:bodyPr>
            <a:spAutoFit/>
          </a:bodyPr>
          <a:lstStyle/>
          <a:p>
            <a:pPr>
              <a:defRPr/>
            </a:pPr>
            <a:r>
              <a:rPr lang="en-GB" sz="900" b="0" spc="10" dirty="0"/>
              <a:t>0x5FFFFFFF</a:t>
            </a:r>
          </a:p>
        </p:txBody>
      </p:sp>
      <p:sp>
        <p:nvSpPr>
          <p:cNvPr id="31" name="TextBox 30"/>
          <p:cNvSpPr txBox="1"/>
          <p:nvPr/>
        </p:nvSpPr>
        <p:spPr>
          <a:xfrm>
            <a:off x="5291721" y="4678364"/>
            <a:ext cx="1345674" cy="230187"/>
          </a:xfrm>
          <a:prstGeom prst="rect">
            <a:avLst/>
          </a:prstGeom>
          <a:noFill/>
        </p:spPr>
        <p:txBody>
          <a:bodyPr>
            <a:spAutoFit/>
          </a:bodyPr>
          <a:lstStyle/>
          <a:p>
            <a:pPr>
              <a:defRPr/>
            </a:pPr>
            <a:r>
              <a:rPr lang="en-GB" sz="900" b="0" spc="10" dirty="0"/>
              <a:t>0x40000000</a:t>
            </a:r>
          </a:p>
        </p:txBody>
      </p:sp>
      <p:sp>
        <p:nvSpPr>
          <p:cNvPr id="32" name="TextBox 31"/>
          <p:cNvSpPr txBox="1"/>
          <p:nvPr/>
        </p:nvSpPr>
        <p:spPr>
          <a:xfrm>
            <a:off x="5291721" y="4810125"/>
            <a:ext cx="1345674" cy="230188"/>
          </a:xfrm>
          <a:prstGeom prst="rect">
            <a:avLst/>
          </a:prstGeom>
          <a:noFill/>
        </p:spPr>
        <p:txBody>
          <a:bodyPr>
            <a:spAutoFit/>
          </a:bodyPr>
          <a:lstStyle/>
          <a:p>
            <a:pPr>
              <a:defRPr/>
            </a:pPr>
            <a:r>
              <a:rPr lang="en-GB" sz="900" b="0" spc="10" dirty="0"/>
              <a:t>0x3FFFFFFF</a:t>
            </a:r>
          </a:p>
        </p:txBody>
      </p:sp>
      <p:sp>
        <p:nvSpPr>
          <p:cNvPr id="34" name="TextBox 33"/>
          <p:cNvSpPr txBox="1"/>
          <p:nvPr/>
        </p:nvSpPr>
        <p:spPr>
          <a:xfrm>
            <a:off x="5302300" y="5294314"/>
            <a:ext cx="1345674" cy="230187"/>
          </a:xfrm>
          <a:prstGeom prst="rect">
            <a:avLst/>
          </a:prstGeom>
          <a:noFill/>
        </p:spPr>
        <p:txBody>
          <a:bodyPr>
            <a:spAutoFit/>
          </a:bodyPr>
          <a:lstStyle/>
          <a:p>
            <a:pPr>
              <a:defRPr/>
            </a:pPr>
            <a:r>
              <a:rPr lang="en-GB" sz="900" b="0" spc="10" dirty="0"/>
              <a:t>0x1FFFFFFF</a:t>
            </a:r>
          </a:p>
        </p:txBody>
      </p:sp>
      <p:sp>
        <p:nvSpPr>
          <p:cNvPr id="45" name="TextBox 44"/>
          <p:cNvSpPr txBox="1"/>
          <p:nvPr/>
        </p:nvSpPr>
        <p:spPr>
          <a:xfrm>
            <a:off x="5300185" y="5159375"/>
            <a:ext cx="1345674" cy="230188"/>
          </a:xfrm>
          <a:prstGeom prst="rect">
            <a:avLst/>
          </a:prstGeom>
          <a:noFill/>
        </p:spPr>
        <p:txBody>
          <a:bodyPr>
            <a:spAutoFit/>
          </a:bodyPr>
          <a:lstStyle/>
          <a:p>
            <a:pPr>
              <a:defRPr/>
            </a:pPr>
            <a:r>
              <a:rPr lang="en-GB" sz="900" b="0" spc="10" dirty="0"/>
              <a:t>0x20000000</a:t>
            </a:r>
          </a:p>
        </p:txBody>
      </p:sp>
      <p:sp>
        <p:nvSpPr>
          <p:cNvPr id="46" name="TextBox 45"/>
          <p:cNvSpPr txBox="1"/>
          <p:nvPr/>
        </p:nvSpPr>
        <p:spPr>
          <a:xfrm>
            <a:off x="5298068" y="5645150"/>
            <a:ext cx="1345674" cy="230188"/>
          </a:xfrm>
          <a:prstGeom prst="rect">
            <a:avLst/>
          </a:prstGeom>
          <a:noFill/>
        </p:spPr>
        <p:txBody>
          <a:bodyPr>
            <a:spAutoFit/>
          </a:bodyPr>
          <a:lstStyle/>
          <a:p>
            <a:pPr>
              <a:defRPr/>
            </a:pPr>
            <a:r>
              <a:rPr lang="en-GB" sz="900" b="0" spc="10" dirty="0"/>
              <a:t>0x00000000</a:t>
            </a:r>
          </a:p>
        </p:txBody>
      </p:sp>
      <p:sp>
        <p:nvSpPr>
          <p:cNvPr id="70" name="Right Brace 69"/>
          <p:cNvSpPr/>
          <p:nvPr/>
        </p:nvSpPr>
        <p:spPr bwMode="auto">
          <a:xfrm>
            <a:off x="6279709" y="5351464"/>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78" name="Right Brace 77"/>
          <p:cNvSpPr/>
          <p:nvPr/>
        </p:nvSpPr>
        <p:spPr bwMode="auto">
          <a:xfrm>
            <a:off x="6279709" y="4875214"/>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79" name="Right Brace 78"/>
          <p:cNvSpPr/>
          <p:nvPr/>
        </p:nvSpPr>
        <p:spPr bwMode="auto">
          <a:xfrm>
            <a:off x="6279709" y="4406901"/>
            <a:ext cx="120604" cy="45402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80" name="TextBox 79"/>
          <p:cNvSpPr txBox="1"/>
          <p:nvPr/>
        </p:nvSpPr>
        <p:spPr>
          <a:xfrm>
            <a:off x="6423587" y="5453064"/>
            <a:ext cx="935201" cy="230187"/>
          </a:xfrm>
          <a:prstGeom prst="rect">
            <a:avLst/>
          </a:prstGeom>
          <a:noFill/>
        </p:spPr>
        <p:txBody>
          <a:bodyPr>
            <a:spAutoFit/>
          </a:bodyPr>
          <a:lstStyle/>
          <a:p>
            <a:pPr>
              <a:defRPr/>
            </a:pPr>
            <a:r>
              <a:rPr lang="en-GB" sz="900" b="0" spc="10" dirty="0"/>
              <a:t>512MB</a:t>
            </a:r>
          </a:p>
        </p:txBody>
      </p:sp>
      <p:sp>
        <p:nvSpPr>
          <p:cNvPr id="81" name="TextBox 80"/>
          <p:cNvSpPr txBox="1"/>
          <p:nvPr/>
        </p:nvSpPr>
        <p:spPr>
          <a:xfrm>
            <a:off x="6423587" y="4986339"/>
            <a:ext cx="935201" cy="231775"/>
          </a:xfrm>
          <a:prstGeom prst="rect">
            <a:avLst/>
          </a:prstGeom>
          <a:noFill/>
        </p:spPr>
        <p:txBody>
          <a:bodyPr>
            <a:spAutoFit/>
          </a:bodyPr>
          <a:lstStyle/>
          <a:p>
            <a:pPr>
              <a:defRPr/>
            </a:pPr>
            <a:r>
              <a:rPr lang="en-GB" sz="900" b="0" spc="10" dirty="0"/>
              <a:t>512MB</a:t>
            </a:r>
          </a:p>
        </p:txBody>
      </p:sp>
      <p:sp>
        <p:nvSpPr>
          <p:cNvPr id="82" name="TextBox 81"/>
          <p:cNvSpPr txBox="1"/>
          <p:nvPr/>
        </p:nvSpPr>
        <p:spPr>
          <a:xfrm>
            <a:off x="6423587" y="4540251"/>
            <a:ext cx="935201" cy="231775"/>
          </a:xfrm>
          <a:prstGeom prst="rect">
            <a:avLst/>
          </a:prstGeom>
          <a:noFill/>
        </p:spPr>
        <p:txBody>
          <a:bodyPr>
            <a:spAutoFit/>
          </a:bodyPr>
          <a:lstStyle/>
          <a:p>
            <a:pPr>
              <a:defRPr/>
            </a:pPr>
            <a:r>
              <a:rPr lang="en-GB" sz="900" b="0" spc="10" dirty="0"/>
              <a:t>512MB</a:t>
            </a:r>
          </a:p>
        </p:txBody>
      </p:sp>
      <p:sp>
        <p:nvSpPr>
          <p:cNvPr id="83" name="Right Brace 82"/>
          <p:cNvSpPr/>
          <p:nvPr/>
        </p:nvSpPr>
        <p:spPr bwMode="auto">
          <a:xfrm>
            <a:off x="6279709" y="3468688"/>
            <a:ext cx="120604" cy="844550"/>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84" name="TextBox 83"/>
          <p:cNvSpPr txBox="1"/>
          <p:nvPr/>
        </p:nvSpPr>
        <p:spPr>
          <a:xfrm>
            <a:off x="6423587" y="3775076"/>
            <a:ext cx="935201" cy="231775"/>
          </a:xfrm>
          <a:prstGeom prst="rect">
            <a:avLst/>
          </a:prstGeom>
          <a:noFill/>
        </p:spPr>
        <p:txBody>
          <a:bodyPr>
            <a:spAutoFit/>
          </a:bodyPr>
          <a:lstStyle/>
          <a:p>
            <a:pPr>
              <a:defRPr/>
            </a:pPr>
            <a:r>
              <a:rPr lang="en-GB" sz="900" b="0" spc="10" dirty="0"/>
              <a:t>1GB</a:t>
            </a:r>
          </a:p>
        </p:txBody>
      </p:sp>
      <p:sp>
        <p:nvSpPr>
          <p:cNvPr id="85" name="Right Brace 84"/>
          <p:cNvSpPr/>
          <p:nvPr/>
        </p:nvSpPr>
        <p:spPr bwMode="auto">
          <a:xfrm>
            <a:off x="6279709" y="2546351"/>
            <a:ext cx="120604" cy="842963"/>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86" name="TextBox 85"/>
          <p:cNvSpPr txBox="1"/>
          <p:nvPr/>
        </p:nvSpPr>
        <p:spPr>
          <a:xfrm>
            <a:off x="6423587" y="2852739"/>
            <a:ext cx="935201" cy="230187"/>
          </a:xfrm>
          <a:prstGeom prst="rect">
            <a:avLst/>
          </a:prstGeom>
          <a:noFill/>
        </p:spPr>
        <p:txBody>
          <a:bodyPr>
            <a:spAutoFit/>
          </a:bodyPr>
          <a:lstStyle/>
          <a:p>
            <a:pPr>
              <a:defRPr/>
            </a:pPr>
            <a:r>
              <a:rPr lang="en-GB" sz="900" b="0" spc="10" dirty="0"/>
              <a:t>1GB</a:t>
            </a:r>
          </a:p>
        </p:txBody>
      </p:sp>
      <p:sp>
        <p:nvSpPr>
          <p:cNvPr id="87" name="Right Brace 86"/>
          <p:cNvSpPr/>
          <p:nvPr/>
        </p:nvSpPr>
        <p:spPr bwMode="auto">
          <a:xfrm>
            <a:off x="6279709" y="1636714"/>
            <a:ext cx="120604" cy="841375"/>
          </a:xfrm>
          <a:prstGeom prst="rightBrace">
            <a:avLst>
              <a:gd name="adj1" fmla="val 40152"/>
              <a:gd name="adj2" fmla="val 50000"/>
            </a:avLst>
          </a:prstGeom>
          <a:noFill/>
          <a:ln w="1270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88" name="TextBox 87"/>
          <p:cNvSpPr txBox="1"/>
          <p:nvPr/>
        </p:nvSpPr>
        <p:spPr>
          <a:xfrm>
            <a:off x="6372806" y="1943100"/>
            <a:ext cx="935201" cy="230188"/>
          </a:xfrm>
          <a:prstGeom prst="rect">
            <a:avLst/>
          </a:prstGeom>
          <a:noFill/>
        </p:spPr>
        <p:txBody>
          <a:bodyPr>
            <a:spAutoFit/>
          </a:bodyPr>
          <a:lstStyle/>
          <a:p>
            <a:pPr>
              <a:defRPr/>
            </a:pPr>
            <a:r>
              <a:rPr lang="en-GB" sz="900" b="0" spc="10" dirty="0"/>
              <a:t>512MB</a:t>
            </a:r>
          </a:p>
        </p:txBody>
      </p:sp>
      <p:sp>
        <p:nvSpPr>
          <p:cNvPr id="101" name="TextBox 100"/>
          <p:cNvSpPr txBox="1"/>
          <p:nvPr/>
        </p:nvSpPr>
        <p:spPr>
          <a:xfrm>
            <a:off x="5262100" y="2043114"/>
            <a:ext cx="1345674" cy="231775"/>
          </a:xfrm>
          <a:prstGeom prst="rect">
            <a:avLst/>
          </a:prstGeom>
          <a:noFill/>
        </p:spPr>
        <p:txBody>
          <a:bodyPr>
            <a:spAutoFit/>
          </a:bodyPr>
          <a:lstStyle/>
          <a:p>
            <a:pPr algn="just">
              <a:defRPr/>
            </a:pPr>
            <a:r>
              <a:rPr lang="en-GB" sz="900" b="0" spc="10" dirty="0"/>
              <a:t>0xE00FFFFF</a:t>
            </a:r>
          </a:p>
        </p:txBody>
      </p:sp>
      <p:sp>
        <p:nvSpPr>
          <p:cNvPr id="102" name="TextBox 101"/>
          <p:cNvSpPr txBox="1"/>
          <p:nvPr/>
        </p:nvSpPr>
        <p:spPr>
          <a:xfrm>
            <a:off x="5262100" y="1862139"/>
            <a:ext cx="1345674" cy="230187"/>
          </a:xfrm>
          <a:prstGeom prst="rect">
            <a:avLst/>
          </a:prstGeom>
          <a:noFill/>
        </p:spPr>
        <p:txBody>
          <a:bodyPr>
            <a:spAutoFit/>
          </a:bodyPr>
          <a:lstStyle/>
          <a:p>
            <a:pPr algn="just">
              <a:defRPr/>
            </a:pPr>
            <a:r>
              <a:rPr lang="en-GB" sz="900" b="0" spc="10" dirty="0"/>
              <a:t>0xE0100000</a:t>
            </a:r>
          </a:p>
        </p:txBody>
      </p:sp>
      <p:sp>
        <p:nvSpPr>
          <p:cNvPr id="103" name="TextBox 102"/>
          <p:cNvSpPr txBox="1"/>
          <p:nvPr/>
        </p:nvSpPr>
        <p:spPr>
          <a:xfrm>
            <a:off x="425669" y="1638301"/>
            <a:ext cx="2796727" cy="246221"/>
          </a:xfrm>
          <a:prstGeom prst="rect">
            <a:avLst/>
          </a:prstGeom>
          <a:noFill/>
        </p:spPr>
        <p:txBody>
          <a:bodyPr wrap="square">
            <a:spAutoFit/>
          </a:bodyPr>
          <a:lstStyle/>
          <a:p>
            <a:pPr>
              <a:defRPr/>
            </a:pPr>
            <a:r>
              <a:rPr lang="en-GB" sz="1000" b="0" spc="10" dirty="0"/>
              <a:t>Reserved for other purposes</a:t>
            </a:r>
          </a:p>
        </p:txBody>
      </p:sp>
      <p:grpSp>
        <p:nvGrpSpPr>
          <p:cNvPr id="15" name="Group 14"/>
          <p:cNvGrpSpPr/>
          <p:nvPr/>
        </p:nvGrpSpPr>
        <p:grpSpPr>
          <a:xfrm>
            <a:off x="7429500" y="1244600"/>
            <a:ext cx="4474174" cy="1753395"/>
            <a:chOff x="7010400" y="952500"/>
            <a:chExt cx="4474174" cy="1753395"/>
          </a:xfrm>
        </p:grpSpPr>
        <p:sp>
          <p:nvSpPr>
            <p:cNvPr id="3" name="TextBox 2"/>
            <p:cNvSpPr txBox="1"/>
            <p:nvPr/>
          </p:nvSpPr>
          <p:spPr>
            <a:xfrm>
              <a:off x="8285907" y="952500"/>
              <a:ext cx="1848693" cy="234950"/>
            </a:xfrm>
            <a:prstGeom prst="rect">
              <a:avLst/>
            </a:prstGeom>
          </p:spPr>
          <p:txBody>
            <a:bodyPr vert="horz" wrap="square" lIns="0" tIns="0" rIns="0" bIns="0" rtlCol="0" anchor="t">
              <a:normAutofit/>
            </a:bodyPr>
            <a:lstStyle/>
            <a:p>
              <a:pPr algn="ctr"/>
              <a:r>
                <a:rPr lang="en-GB" dirty="0" smtClean="0"/>
                <a:t>KL25Z128VLK4</a:t>
              </a:r>
            </a:p>
          </p:txBody>
        </p:sp>
        <p:sp>
          <p:nvSpPr>
            <p:cNvPr id="62" name="TextBox 61"/>
            <p:cNvSpPr txBox="1"/>
            <p:nvPr/>
          </p:nvSpPr>
          <p:spPr>
            <a:xfrm>
              <a:off x="10138895" y="1272383"/>
              <a:ext cx="1345674" cy="230187"/>
            </a:xfrm>
            <a:prstGeom prst="rect">
              <a:avLst/>
            </a:prstGeom>
            <a:noFill/>
          </p:spPr>
          <p:txBody>
            <a:bodyPr>
              <a:spAutoFit/>
            </a:bodyPr>
            <a:lstStyle/>
            <a:p>
              <a:pPr>
                <a:defRPr/>
              </a:pPr>
              <a:r>
                <a:rPr lang="en-GB" sz="900" b="0" spc="10" dirty="0" smtClean="0">
                  <a:solidFill>
                    <a:schemeClr val="tx1"/>
                  </a:solidFill>
                </a:rPr>
                <a:t>0x20002FFF</a:t>
              </a:r>
              <a:endParaRPr lang="en-GB" sz="900" b="0" spc="10" dirty="0">
                <a:solidFill>
                  <a:schemeClr val="tx1"/>
                </a:solidFill>
              </a:endParaRPr>
            </a:p>
          </p:txBody>
        </p:sp>
        <p:sp>
          <p:nvSpPr>
            <p:cNvPr id="75" name="TextBox 74"/>
            <p:cNvSpPr txBox="1"/>
            <p:nvPr/>
          </p:nvSpPr>
          <p:spPr>
            <a:xfrm>
              <a:off x="10138900" y="2094708"/>
              <a:ext cx="1345674" cy="230187"/>
            </a:xfrm>
            <a:prstGeom prst="rect">
              <a:avLst/>
            </a:prstGeom>
            <a:noFill/>
          </p:spPr>
          <p:txBody>
            <a:bodyPr>
              <a:spAutoFit/>
            </a:bodyPr>
            <a:lstStyle/>
            <a:p>
              <a:pPr>
                <a:defRPr/>
              </a:pPr>
              <a:r>
                <a:rPr lang="en-GB" sz="900" b="0" spc="10" dirty="0" smtClean="0">
                  <a:solidFill>
                    <a:schemeClr val="tx1"/>
                  </a:solidFill>
                </a:rPr>
                <a:t>0x20000000</a:t>
              </a:r>
              <a:endParaRPr lang="en-GB" sz="900" b="0" spc="10" dirty="0">
                <a:solidFill>
                  <a:schemeClr val="tx1"/>
                </a:solidFill>
              </a:endParaRPr>
            </a:p>
          </p:txBody>
        </p:sp>
        <p:grpSp>
          <p:nvGrpSpPr>
            <p:cNvPr id="6" name="Group 5"/>
            <p:cNvGrpSpPr/>
            <p:nvPr/>
          </p:nvGrpSpPr>
          <p:grpSpPr>
            <a:xfrm>
              <a:off x="8369300" y="1344615"/>
              <a:ext cx="1765300" cy="1311274"/>
              <a:chOff x="8369300" y="1344615"/>
              <a:chExt cx="1765300" cy="1311274"/>
            </a:xfrm>
          </p:grpSpPr>
          <p:sp>
            <p:nvSpPr>
              <p:cNvPr id="2" name="Rectangle 1"/>
              <p:cNvSpPr/>
              <p:nvPr/>
            </p:nvSpPr>
            <p:spPr>
              <a:xfrm>
                <a:off x="8369300" y="1344615"/>
                <a:ext cx="1765300" cy="1311274"/>
              </a:xfrm>
              <a:prstGeom prst="rect">
                <a:avLst/>
              </a:prstGeom>
              <a:solidFill>
                <a:schemeClr val="accent1">
                  <a:lumMod val="20000"/>
                  <a:lumOff val="80000"/>
                </a:schemeClr>
              </a:solidFill>
              <a:ln w="19050">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extBox 4"/>
              <p:cNvSpPr txBox="1"/>
              <p:nvPr/>
            </p:nvSpPr>
            <p:spPr>
              <a:xfrm>
                <a:off x="8597900" y="1651000"/>
                <a:ext cx="1308100" cy="230188"/>
              </a:xfrm>
              <a:prstGeom prst="rect">
                <a:avLst/>
              </a:prstGeom>
            </p:spPr>
            <p:txBody>
              <a:bodyPr vert="horz" wrap="square" lIns="0" tIns="0" rIns="0" bIns="0" rtlCol="0" anchor="t">
                <a:normAutofit/>
              </a:bodyPr>
              <a:lstStyle/>
              <a:p>
                <a:pPr algn="ctr"/>
                <a:r>
                  <a:rPr lang="en-GB" sz="1200" b="0" dirty="0" smtClean="0"/>
                  <a:t>16 KB SRAM</a:t>
                </a:r>
              </a:p>
            </p:txBody>
          </p:sp>
        </p:grpSp>
        <p:cxnSp>
          <p:nvCxnSpPr>
            <p:cNvPr id="9" name="Straight Connector 8"/>
            <p:cNvCxnSpPr/>
            <p:nvPr/>
          </p:nvCxnSpPr>
          <p:spPr>
            <a:xfrm>
              <a:off x="8356600" y="2254251"/>
              <a:ext cx="1769600" cy="0"/>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010400" y="1691087"/>
              <a:ext cx="1028700" cy="172640"/>
            </a:xfrm>
            <a:prstGeom prst="rect">
              <a:avLst/>
            </a:prstGeom>
          </p:spPr>
          <p:txBody>
            <a:bodyPr vert="horz" wrap="square" lIns="0" tIns="0" rIns="0" bIns="0" rtlCol="0" anchor="t">
              <a:normAutofit lnSpcReduction="10000"/>
            </a:bodyPr>
            <a:lstStyle/>
            <a:p>
              <a:r>
                <a:rPr lang="en-GB" sz="1200" b="0" dirty="0" smtClean="0"/>
                <a:t>SRAM_U (3/4)</a:t>
              </a:r>
            </a:p>
          </p:txBody>
        </p:sp>
        <p:sp>
          <p:nvSpPr>
            <p:cNvPr id="76" name="TextBox 75"/>
            <p:cNvSpPr txBox="1"/>
            <p:nvPr/>
          </p:nvSpPr>
          <p:spPr>
            <a:xfrm>
              <a:off x="7015907" y="2352678"/>
              <a:ext cx="1028700" cy="172640"/>
            </a:xfrm>
            <a:prstGeom prst="rect">
              <a:avLst/>
            </a:prstGeom>
          </p:spPr>
          <p:txBody>
            <a:bodyPr vert="horz" wrap="square" lIns="0" tIns="0" rIns="0" bIns="0" rtlCol="0" anchor="t">
              <a:normAutofit lnSpcReduction="10000"/>
            </a:bodyPr>
            <a:lstStyle/>
            <a:p>
              <a:r>
                <a:rPr lang="en-GB" sz="1200" b="0" dirty="0" smtClean="0"/>
                <a:t>SRAM_L (1/4)</a:t>
              </a:r>
            </a:p>
          </p:txBody>
        </p:sp>
        <p:sp>
          <p:nvSpPr>
            <p:cNvPr id="77" name="TextBox 76"/>
            <p:cNvSpPr txBox="1"/>
            <p:nvPr/>
          </p:nvSpPr>
          <p:spPr>
            <a:xfrm>
              <a:off x="10138900" y="2475708"/>
              <a:ext cx="1345674" cy="230187"/>
            </a:xfrm>
            <a:prstGeom prst="rect">
              <a:avLst/>
            </a:prstGeom>
            <a:noFill/>
          </p:spPr>
          <p:txBody>
            <a:bodyPr>
              <a:spAutoFit/>
            </a:bodyPr>
            <a:lstStyle/>
            <a:p>
              <a:pPr>
                <a:defRPr/>
              </a:pPr>
              <a:r>
                <a:rPr lang="en-GB" sz="900" b="0" spc="10" dirty="0" smtClean="0">
                  <a:solidFill>
                    <a:schemeClr val="tx1"/>
                  </a:solidFill>
                </a:rPr>
                <a:t>0x1FFFF000</a:t>
              </a:r>
              <a:endParaRPr lang="en-GB" sz="900" b="0" spc="10" dirty="0">
                <a:solidFill>
                  <a:schemeClr val="tx1"/>
                </a:solidFill>
              </a:endParaRPr>
            </a:p>
          </p:txBody>
        </p:sp>
      </p:grpSp>
      <p:cxnSp>
        <p:nvCxnSpPr>
          <p:cNvPr id="17" name="Straight Arrow Connector 16"/>
          <p:cNvCxnSpPr/>
          <p:nvPr/>
        </p:nvCxnSpPr>
        <p:spPr>
          <a:xfrm flipV="1">
            <a:off x="5272673" y="2546351"/>
            <a:ext cx="3503027" cy="2770188"/>
          </a:xfrm>
          <a:prstGeom prst="straightConnector1">
            <a:avLst/>
          </a:prstGeom>
          <a:ln w="6350">
            <a:solidFill>
              <a:schemeClr val="tx1"/>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91" name="TextBox 90"/>
          <p:cNvSpPr txBox="1"/>
          <p:nvPr/>
        </p:nvSpPr>
        <p:spPr>
          <a:xfrm>
            <a:off x="10545295" y="4016378"/>
            <a:ext cx="1345674" cy="230187"/>
          </a:xfrm>
          <a:prstGeom prst="rect">
            <a:avLst/>
          </a:prstGeom>
          <a:noFill/>
        </p:spPr>
        <p:txBody>
          <a:bodyPr>
            <a:spAutoFit/>
          </a:bodyPr>
          <a:lstStyle/>
          <a:p>
            <a:pPr>
              <a:defRPr/>
            </a:pPr>
            <a:r>
              <a:rPr lang="en-GB" sz="900" b="0" spc="10" dirty="0" smtClean="0">
                <a:solidFill>
                  <a:schemeClr val="tx1"/>
                </a:solidFill>
              </a:rPr>
              <a:t>0x0001FFFF</a:t>
            </a:r>
            <a:endParaRPr lang="en-GB" sz="900" b="0" spc="10" dirty="0">
              <a:solidFill>
                <a:schemeClr val="tx1"/>
              </a:solidFill>
            </a:endParaRPr>
          </a:p>
        </p:txBody>
      </p:sp>
      <p:grpSp>
        <p:nvGrpSpPr>
          <p:cNvPr id="93" name="Group 92"/>
          <p:cNvGrpSpPr/>
          <p:nvPr/>
        </p:nvGrpSpPr>
        <p:grpSpPr>
          <a:xfrm>
            <a:off x="8775700" y="4088610"/>
            <a:ext cx="1765300" cy="1721700"/>
            <a:chOff x="8369300" y="1344615"/>
            <a:chExt cx="1765300" cy="1311274"/>
          </a:xfrm>
        </p:grpSpPr>
        <p:sp>
          <p:nvSpPr>
            <p:cNvPr id="98" name="Rectangle 97"/>
            <p:cNvSpPr/>
            <p:nvPr/>
          </p:nvSpPr>
          <p:spPr>
            <a:xfrm>
              <a:off x="8369300" y="1344615"/>
              <a:ext cx="1765300" cy="1311274"/>
            </a:xfrm>
            <a:prstGeom prst="rect">
              <a:avLst/>
            </a:prstGeom>
            <a:solidFill>
              <a:schemeClr val="accent1">
                <a:lumMod val="20000"/>
                <a:lumOff val="80000"/>
              </a:schemeClr>
            </a:solidFill>
            <a:ln w="19050">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TextBox 98"/>
            <p:cNvSpPr txBox="1"/>
            <p:nvPr/>
          </p:nvSpPr>
          <p:spPr>
            <a:xfrm>
              <a:off x="8597900" y="1919846"/>
              <a:ext cx="1308100" cy="160812"/>
            </a:xfrm>
            <a:prstGeom prst="rect">
              <a:avLst/>
            </a:prstGeom>
          </p:spPr>
          <p:txBody>
            <a:bodyPr vert="horz" wrap="square" lIns="0" tIns="0" rIns="0" bIns="0" rtlCol="0" anchor="t">
              <a:normAutofit/>
            </a:bodyPr>
            <a:lstStyle/>
            <a:p>
              <a:pPr algn="ctr"/>
              <a:r>
                <a:rPr lang="en-GB" sz="1200" b="0" dirty="0" smtClean="0"/>
                <a:t>128 KB Flash</a:t>
              </a:r>
            </a:p>
          </p:txBody>
        </p:sp>
      </p:grpSp>
      <p:sp>
        <p:nvSpPr>
          <p:cNvPr id="97" name="TextBox 96"/>
          <p:cNvSpPr txBox="1"/>
          <p:nvPr/>
        </p:nvSpPr>
        <p:spPr>
          <a:xfrm>
            <a:off x="10545300" y="5575303"/>
            <a:ext cx="1345674" cy="230187"/>
          </a:xfrm>
          <a:prstGeom prst="rect">
            <a:avLst/>
          </a:prstGeom>
          <a:noFill/>
        </p:spPr>
        <p:txBody>
          <a:bodyPr>
            <a:spAutoFit/>
          </a:bodyPr>
          <a:lstStyle/>
          <a:p>
            <a:pPr>
              <a:defRPr/>
            </a:pPr>
            <a:r>
              <a:rPr lang="en-GB" sz="900" b="0" spc="10" dirty="0" smtClean="0">
                <a:solidFill>
                  <a:schemeClr val="tx1"/>
                </a:solidFill>
              </a:rPr>
              <a:t>0x00000000</a:t>
            </a:r>
            <a:endParaRPr lang="en-GB" sz="900" b="0" spc="10" dirty="0">
              <a:solidFill>
                <a:schemeClr val="tx1"/>
              </a:solidFill>
            </a:endParaRPr>
          </a:p>
        </p:txBody>
      </p:sp>
    </p:spTree>
    <p:extLst>
      <p:ext uri="{BB962C8B-B14F-4D97-AF65-F5344CB8AC3E}">
        <p14:creationId xmlns:p14="http://schemas.microsoft.com/office/powerpoint/2010/main" val="10049606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r>
              <a:rPr lang="en-GB" dirty="0" smtClean="0"/>
              <a:t>Cortex-M0+ Memory Map</a:t>
            </a:r>
          </a:p>
        </p:txBody>
      </p:sp>
      <p:sp>
        <p:nvSpPr>
          <p:cNvPr id="29699" name="Content Placeholder 2"/>
          <p:cNvSpPr>
            <a:spLocks noGrp="1"/>
          </p:cNvSpPr>
          <p:nvPr>
            <p:ph idx="1"/>
          </p:nvPr>
        </p:nvSpPr>
        <p:spPr>
          <a:xfrm>
            <a:off x="698500" y="1071700"/>
            <a:ext cx="10899186" cy="4871900"/>
          </a:xfrm>
        </p:spPr>
        <p:txBody>
          <a:bodyPr/>
          <a:lstStyle/>
          <a:p>
            <a:r>
              <a:rPr lang="en-GB" sz="2000" dirty="0" smtClean="0"/>
              <a:t>Code Region</a:t>
            </a:r>
          </a:p>
          <a:p>
            <a:pPr lvl="1"/>
            <a:r>
              <a:rPr lang="en-GB" sz="1800" dirty="0" smtClean="0"/>
              <a:t>Primarily used to store program code</a:t>
            </a:r>
          </a:p>
          <a:p>
            <a:pPr lvl="1"/>
            <a:r>
              <a:rPr lang="en-GB" sz="1800" dirty="0" smtClean="0"/>
              <a:t>Can also be used for data memory</a:t>
            </a:r>
          </a:p>
          <a:p>
            <a:pPr lvl="1"/>
            <a:r>
              <a:rPr lang="en-GB" sz="1800" dirty="0" smtClean="0"/>
              <a:t>On-chip memory, such as on-chip FLASH</a:t>
            </a:r>
          </a:p>
          <a:p>
            <a:r>
              <a:rPr lang="en-GB" sz="2000" dirty="0" smtClean="0"/>
              <a:t>SRAM Region</a:t>
            </a:r>
          </a:p>
          <a:p>
            <a:pPr lvl="1"/>
            <a:r>
              <a:rPr lang="en-GB" sz="1800" dirty="0" smtClean="0"/>
              <a:t>Primarily used to store data, such as heaps and stacks</a:t>
            </a:r>
          </a:p>
          <a:p>
            <a:pPr lvl="1"/>
            <a:r>
              <a:rPr lang="en-GB" sz="1800" dirty="0" smtClean="0"/>
              <a:t>Can also be used for program code</a:t>
            </a:r>
          </a:p>
          <a:p>
            <a:pPr lvl="1"/>
            <a:r>
              <a:rPr lang="en-GB" sz="1800" dirty="0" smtClean="0"/>
              <a:t>On-chip memory; despite its name “SRAM”, the actual device could be SRAM, SDRAM or other types</a:t>
            </a:r>
          </a:p>
          <a:p>
            <a:r>
              <a:rPr lang="en-GB" sz="2000" dirty="0" smtClean="0"/>
              <a:t>Peripheral Region</a:t>
            </a:r>
          </a:p>
          <a:p>
            <a:pPr lvl="1"/>
            <a:r>
              <a:rPr lang="en-GB" sz="1800" dirty="0" smtClean="0"/>
              <a:t>Primarily used for peripherals, such as Advanced High-performance Bus (AHB) or Advanced Peripheral Bus (APB) peripherals</a:t>
            </a:r>
          </a:p>
          <a:p>
            <a:pPr lvl="1"/>
            <a:r>
              <a:rPr lang="en-GB" sz="1800" dirty="0" smtClean="0"/>
              <a:t>On-chip peripherals</a:t>
            </a:r>
          </a:p>
        </p:txBody>
      </p:sp>
    </p:spTree>
    <p:extLst>
      <p:ext uri="{BB962C8B-B14F-4D97-AF65-F5344CB8AC3E}">
        <p14:creationId xmlns:p14="http://schemas.microsoft.com/office/powerpoint/2010/main" val="11834229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fontScale="90000"/>
          </a:bodyPr>
          <a:lstStyle/>
          <a:p>
            <a:r>
              <a:rPr lang="en-GB" dirty="0" smtClean="0"/>
              <a:t>Cortex-M0+ Memory Map</a:t>
            </a:r>
          </a:p>
        </p:txBody>
      </p:sp>
      <p:sp>
        <p:nvSpPr>
          <p:cNvPr id="30723" name="Content Placeholder 2"/>
          <p:cNvSpPr>
            <a:spLocks noGrp="1"/>
          </p:cNvSpPr>
          <p:nvPr>
            <p:ph idx="1"/>
          </p:nvPr>
        </p:nvSpPr>
        <p:spPr>
          <a:xfrm>
            <a:off x="695713" y="1071700"/>
            <a:ext cx="11155973" cy="4680000"/>
          </a:xfrm>
        </p:spPr>
        <p:txBody>
          <a:bodyPr/>
          <a:lstStyle/>
          <a:p>
            <a:r>
              <a:rPr lang="en-GB" sz="2000" dirty="0" smtClean="0"/>
              <a:t>External RAM Region</a:t>
            </a:r>
          </a:p>
          <a:p>
            <a:pPr lvl="1"/>
            <a:r>
              <a:rPr lang="en-GB" sz="1800" dirty="0" smtClean="0"/>
              <a:t>Primarily used to store large data blocks, or memory caches</a:t>
            </a:r>
          </a:p>
          <a:p>
            <a:pPr lvl="1"/>
            <a:r>
              <a:rPr lang="en-GB" sz="1800" dirty="0" smtClean="0"/>
              <a:t>Off-chip memory, slower than on-chip SRAM region</a:t>
            </a:r>
          </a:p>
          <a:p>
            <a:pPr lvl="1"/>
            <a:endParaRPr lang="en-GB" sz="1800" dirty="0" smtClean="0"/>
          </a:p>
          <a:p>
            <a:r>
              <a:rPr lang="en-GB" sz="2000" dirty="0" smtClean="0"/>
              <a:t>External Device Region</a:t>
            </a:r>
          </a:p>
          <a:p>
            <a:pPr lvl="1"/>
            <a:r>
              <a:rPr lang="en-GB" sz="1800" dirty="0" smtClean="0"/>
              <a:t>Primarily used to map to external devices</a:t>
            </a:r>
          </a:p>
          <a:p>
            <a:pPr lvl="1"/>
            <a:r>
              <a:rPr lang="en-GB" sz="1800" dirty="0" smtClean="0"/>
              <a:t>Off-chip devices, such as SD card</a:t>
            </a:r>
          </a:p>
          <a:p>
            <a:pPr lvl="1"/>
            <a:endParaRPr lang="en-GB" sz="1800" dirty="0" smtClean="0"/>
          </a:p>
          <a:p>
            <a:r>
              <a:rPr lang="en-GB" sz="2000" dirty="0" smtClean="0"/>
              <a:t>Internal Private Peripheral Bus (PPB)</a:t>
            </a:r>
          </a:p>
          <a:p>
            <a:pPr lvl="1"/>
            <a:r>
              <a:rPr lang="en-GB" sz="1800" dirty="0" smtClean="0"/>
              <a:t>Used inside the processor core for internal control</a:t>
            </a:r>
          </a:p>
          <a:p>
            <a:pPr lvl="1"/>
            <a:r>
              <a:rPr lang="en-GB" sz="1800" dirty="0" smtClean="0"/>
              <a:t>Within PPB, a special range of memory is defined as System Control Space (SCS)</a:t>
            </a:r>
          </a:p>
          <a:p>
            <a:pPr lvl="1"/>
            <a:r>
              <a:rPr lang="en-GB" sz="1800" dirty="0" smtClean="0"/>
              <a:t>The Nested Vectored Interrupt Controller (NVIC) is part of SCS</a:t>
            </a:r>
          </a:p>
        </p:txBody>
      </p:sp>
    </p:spTree>
    <p:extLst>
      <p:ext uri="{BB962C8B-B14F-4D97-AF65-F5344CB8AC3E}">
        <p14:creationId xmlns:p14="http://schemas.microsoft.com/office/powerpoint/2010/main" val="19914850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fontScale="90000"/>
          </a:bodyPr>
          <a:lstStyle/>
          <a:p>
            <a:r>
              <a:rPr lang="en-GB" dirty="0" smtClean="0"/>
              <a:t>Cortex-M0+ Memory Map Example</a:t>
            </a:r>
          </a:p>
        </p:txBody>
      </p:sp>
      <p:sp>
        <p:nvSpPr>
          <p:cNvPr id="4" name="Rectangle 3"/>
          <p:cNvSpPr/>
          <p:nvPr/>
        </p:nvSpPr>
        <p:spPr bwMode="auto">
          <a:xfrm>
            <a:off x="1629197" y="1158875"/>
            <a:ext cx="9203904" cy="3740150"/>
          </a:xfrm>
          <a:prstGeom prst="rect">
            <a:avLst/>
          </a:prstGeom>
          <a:solidFill>
            <a:schemeClr val="bg1">
              <a:lumMod val="9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a:cs typeface="Arial" charset="0"/>
            </a:endParaRPr>
          </a:p>
        </p:txBody>
      </p:sp>
      <p:sp>
        <p:nvSpPr>
          <p:cNvPr id="5" name="Rectangle 4"/>
          <p:cNvSpPr/>
          <p:nvPr/>
        </p:nvSpPr>
        <p:spPr bwMode="auto">
          <a:xfrm>
            <a:off x="1955037" y="2533651"/>
            <a:ext cx="8622048" cy="219075"/>
          </a:xfrm>
          <a:prstGeom prst="rect">
            <a:avLst/>
          </a:prstGeom>
          <a:solidFill>
            <a:schemeClr val="bg1">
              <a:lumMod val="7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AHB bus</a:t>
            </a:r>
          </a:p>
        </p:txBody>
      </p:sp>
      <p:sp>
        <p:nvSpPr>
          <p:cNvPr id="6" name="Rectangle 5"/>
          <p:cNvSpPr/>
          <p:nvPr/>
        </p:nvSpPr>
        <p:spPr bwMode="auto">
          <a:xfrm>
            <a:off x="1629197" y="5257801"/>
            <a:ext cx="1838666" cy="676275"/>
          </a:xfrm>
          <a:prstGeom prst="rect">
            <a:avLst/>
          </a:prstGeom>
          <a:solidFill>
            <a:schemeClr val="bg1">
              <a:lumMod val="9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External SRAM,</a:t>
            </a:r>
          </a:p>
          <a:p>
            <a:pPr algn="ctr">
              <a:defRPr/>
            </a:pPr>
            <a:r>
              <a:rPr lang="en-GB" b="0" dirty="0">
                <a:cs typeface="Arial" charset="0"/>
              </a:rPr>
              <a:t>FLASH</a:t>
            </a:r>
          </a:p>
        </p:txBody>
      </p:sp>
      <p:sp>
        <p:nvSpPr>
          <p:cNvPr id="7" name="Rectangle 6"/>
          <p:cNvSpPr/>
          <p:nvPr/>
        </p:nvSpPr>
        <p:spPr bwMode="auto">
          <a:xfrm>
            <a:off x="4083571" y="5257801"/>
            <a:ext cx="1701135" cy="676275"/>
          </a:xfrm>
          <a:prstGeom prst="rect">
            <a:avLst/>
          </a:prstGeom>
          <a:solidFill>
            <a:schemeClr val="bg1">
              <a:lumMod val="9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External LCD</a:t>
            </a:r>
          </a:p>
        </p:txBody>
      </p:sp>
      <p:sp>
        <p:nvSpPr>
          <p:cNvPr id="8" name="Rectangle 7"/>
          <p:cNvSpPr/>
          <p:nvPr/>
        </p:nvSpPr>
        <p:spPr bwMode="auto">
          <a:xfrm>
            <a:off x="6231150" y="5257801"/>
            <a:ext cx="2293570" cy="676275"/>
          </a:xfrm>
          <a:prstGeom prst="rect">
            <a:avLst/>
          </a:prstGeom>
          <a:solidFill>
            <a:schemeClr val="bg1">
              <a:lumMod val="9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SD card</a:t>
            </a:r>
          </a:p>
        </p:txBody>
      </p:sp>
      <p:sp>
        <p:nvSpPr>
          <p:cNvPr id="9" name="Rectangle 8"/>
          <p:cNvSpPr/>
          <p:nvPr/>
        </p:nvSpPr>
        <p:spPr bwMode="auto">
          <a:xfrm>
            <a:off x="3317638" y="1384300"/>
            <a:ext cx="5632366" cy="781050"/>
          </a:xfrm>
          <a:prstGeom prst="rect">
            <a:avLst/>
          </a:prstGeom>
          <a:solidFill>
            <a:schemeClr val="bg1">
              <a:lumMod val="7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11" name="Rectangle 10"/>
          <p:cNvSpPr/>
          <p:nvPr/>
        </p:nvSpPr>
        <p:spPr bwMode="auto">
          <a:xfrm>
            <a:off x="5503300" y="1455738"/>
            <a:ext cx="3249930" cy="652462"/>
          </a:xfrm>
          <a:prstGeom prst="rect">
            <a:avLst/>
          </a:prstGeom>
          <a:solidFill>
            <a:schemeClr val="bg1">
              <a:lumMod val="9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14" name="Rectangle 13"/>
          <p:cNvSpPr/>
          <p:nvPr/>
        </p:nvSpPr>
        <p:spPr bwMode="auto">
          <a:xfrm>
            <a:off x="6300972" y="1516063"/>
            <a:ext cx="2268180" cy="525462"/>
          </a:xfrm>
          <a:prstGeom prst="rect">
            <a:avLst/>
          </a:prstGeom>
          <a:solidFill>
            <a:schemeClr val="bg1">
              <a:lumMod val="7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31755" name="TextBox 15"/>
          <p:cNvSpPr txBox="1">
            <a:spLocks noChangeArrowheads="1"/>
          </p:cNvSpPr>
          <p:nvPr/>
        </p:nvSpPr>
        <p:spPr bwMode="auto">
          <a:xfrm>
            <a:off x="3723878" y="1597026"/>
            <a:ext cx="1828086"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dirty="0" smtClean="0"/>
              <a:t>Cortex-M0+</a:t>
            </a:r>
            <a:endParaRPr lang="en-GB" b="0" dirty="0"/>
          </a:p>
        </p:txBody>
      </p:sp>
      <p:sp>
        <p:nvSpPr>
          <p:cNvPr id="31756" name="TextBox 16"/>
          <p:cNvSpPr txBox="1">
            <a:spLocks noChangeArrowheads="1"/>
          </p:cNvSpPr>
          <p:nvPr/>
        </p:nvSpPr>
        <p:spPr bwMode="auto">
          <a:xfrm>
            <a:off x="5452520" y="1593850"/>
            <a:ext cx="91404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PPB</a:t>
            </a:r>
          </a:p>
        </p:txBody>
      </p:sp>
      <p:sp>
        <p:nvSpPr>
          <p:cNvPr id="31757" name="TextBox 17"/>
          <p:cNvSpPr txBox="1">
            <a:spLocks noChangeArrowheads="1"/>
          </p:cNvSpPr>
          <p:nvPr/>
        </p:nvSpPr>
        <p:spPr bwMode="auto">
          <a:xfrm>
            <a:off x="6300971" y="1600201"/>
            <a:ext cx="91404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SCS</a:t>
            </a:r>
          </a:p>
        </p:txBody>
      </p:sp>
      <p:sp>
        <p:nvSpPr>
          <p:cNvPr id="19" name="Rectangle 18"/>
          <p:cNvSpPr/>
          <p:nvPr/>
        </p:nvSpPr>
        <p:spPr bwMode="auto">
          <a:xfrm>
            <a:off x="6994967" y="1555751"/>
            <a:ext cx="1415498" cy="200025"/>
          </a:xfrm>
          <a:prstGeom prst="rect">
            <a:avLst/>
          </a:prstGeom>
          <a:solidFill>
            <a:schemeClr val="bg1">
              <a:lumMod val="9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31759" name="TextBox 19"/>
          <p:cNvSpPr txBox="1">
            <a:spLocks noChangeArrowheads="1"/>
          </p:cNvSpPr>
          <p:nvPr/>
        </p:nvSpPr>
        <p:spPr bwMode="auto">
          <a:xfrm>
            <a:off x="7284837" y="1506539"/>
            <a:ext cx="91404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NVIC</a:t>
            </a:r>
          </a:p>
        </p:txBody>
      </p:sp>
      <p:sp>
        <p:nvSpPr>
          <p:cNvPr id="21" name="Rectangle 20"/>
          <p:cNvSpPr/>
          <p:nvPr/>
        </p:nvSpPr>
        <p:spPr bwMode="auto">
          <a:xfrm>
            <a:off x="6994967" y="1797050"/>
            <a:ext cx="1415498" cy="200025"/>
          </a:xfrm>
          <a:prstGeom prst="rect">
            <a:avLst/>
          </a:prstGeom>
          <a:solidFill>
            <a:schemeClr val="bg1">
              <a:lumMod val="9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31761" name="TextBox 21"/>
          <p:cNvSpPr txBox="1">
            <a:spLocks noChangeArrowheads="1"/>
          </p:cNvSpPr>
          <p:nvPr/>
        </p:nvSpPr>
        <p:spPr bwMode="auto">
          <a:xfrm>
            <a:off x="7011895" y="1743076"/>
            <a:ext cx="1186986"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dirty="0"/>
              <a:t>Debug Ctrl</a:t>
            </a:r>
          </a:p>
        </p:txBody>
      </p:sp>
      <p:sp>
        <p:nvSpPr>
          <p:cNvPr id="23" name="Rectangle 22"/>
          <p:cNvSpPr/>
          <p:nvPr/>
        </p:nvSpPr>
        <p:spPr bwMode="auto">
          <a:xfrm>
            <a:off x="1969848" y="3103563"/>
            <a:ext cx="1830201" cy="711200"/>
          </a:xfrm>
          <a:prstGeom prst="rect">
            <a:avLst/>
          </a:prstGeom>
          <a:solidFill>
            <a:schemeClr val="bg1">
              <a:lumMod val="7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t>On-chip FLASH</a:t>
            </a:r>
          </a:p>
          <a:p>
            <a:pPr algn="ctr">
              <a:defRPr/>
            </a:pPr>
            <a:r>
              <a:rPr lang="en-GB" b="0" dirty="0"/>
              <a:t>(Code Region)</a:t>
            </a:r>
            <a:endParaRPr lang="en-GB" b="0" dirty="0">
              <a:cs typeface="Arial" charset="0"/>
            </a:endParaRPr>
          </a:p>
        </p:txBody>
      </p:sp>
      <p:sp>
        <p:nvSpPr>
          <p:cNvPr id="24" name="Rectangle 23"/>
          <p:cNvSpPr/>
          <p:nvPr/>
        </p:nvSpPr>
        <p:spPr bwMode="auto">
          <a:xfrm>
            <a:off x="4623111" y="3103563"/>
            <a:ext cx="1743452" cy="711200"/>
          </a:xfrm>
          <a:prstGeom prst="rect">
            <a:avLst/>
          </a:prstGeom>
          <a:solidFill>
            <a:schemeClr val="bg1">
              <a:lumMod val="7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t>On-chip SRAM</a:t>
            </a:r>
          </a:p>
          <a:p>
            <a:pPr algn="ctr">
              <a:defRPr/>
            </a:pPr>
            <a:r>
              <a:rPr lang="en-GB" b="0" dirty="0"/>
              <a:t>(SRAM Region)</a:t>
            </a:r>
            <a:endParaRPr lang="en-GB" b="0" dirty="0">
              <a:cs typeface="Arial" charset="0"/>
            </a:endParaRPr>
          </a:p>
        </p:txBody>
      </p:sp>
      <p:sp>
        <p:nvSpPr>
          <p:cNvPr id="25" name="Rectangle 24"/>
          <p:cNvSpPr/>
          <p:nvPr/>
        </p:nvSpPr>
        <p:spPr bwMode="auto">
          <a:xfrm>
            <a:off x="7284838" y="3103563"/>
            <a:ext cx="3292247" cy="711200"/>
          </a:xfrm>
          <a:prstGeom prst="rect">
            <a:avLst/>
          </a:prstGeom>
          <a:solidFill>
            <a:schemeClr val="bg1">
              <a:lumMod val="7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endParaRPr lang="en-GB" b="0" dirty="0">
              <a:cs typeface="Arial" charset="0"/>
            </a:endParaRPr>
          </a:p>
        </p:txBody>
      </p:sp>
      <p:sp>
        <p:nvSpPr>
          <p:cNvPr id="31765" name="TextBox 25"/>
          <p:cNvSpPr txBox="1">
            <a:spLocks noChangeArrowheads="1"/>
          </p:cNvSpPr>
          <p:nvPr/>
        </p:nvSpPr>
        <p:spPr bwMode="auto">
          <a:xfrm>
            <a:off x="7741859" y="3468689"/>
            <a:ext cx="257920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Peripheral Region</a:t>
            </a:r>
          </a:p>
        </p:txBody>
      </p:sp>
      <p:sp>
        <p:nvSpPr>
          <p:cNvPr id="28" name="Rectangle 27"/>
          <p:cNvSpPr/>
          <p:nvPr/>
        </p:nvSpPr>
        <p:spPr bwMode="auto">
          <a:xfrm>
            <a:off x="2172969" y="4035425"/>
            <a:ext cx="3101821" cy="573088"/>
          </a:xfrm>
          <a:prstGeom prst="rect">
            <a:avLst/>
          </a:prstGeom>
          <a:solidFill>
            <a:schemeClr val="bg1">
              <a:lumMod val="7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t>External memory interface</a:t>
            </a:r>
          </a:p>
          <a:p>
            <a:pPr algn="ctr">
              <a:defRPr/>
            </a:pPr>
            <a:r>
              <a:rPr lang="en-GB" b="0" dirty="0"/>
              <a:t>(External RAM Region)</a:t>
            </a:r>
            <a:endParaRPr lang="en-GB" b="0" dirty="0">
              <a:cs typeface="Arial" charset="0"/>
            </a:endParaRPr>
          </a:p>
        </p:txBody>
      </p:sp>
      <p:sp>
        <p:nvSpPr>
          <p:cNvPr id="29" name="Rectangle 28"/>
          <p:cNvSpPr/>
          <p:nvPr/>
        </p:nvSpPr>
        <p:spPr bwMode="auto">
          <a:xfrm>
            <a:off x="5560428" y="4035425"/>
            <a:ext cx="3135675" cy="573088"/>
          </a:xfrm>
          <a:prstGeom prst="rect">
            <a:avLst/>
          </a:prstGeom>
          <a:solidFill>
            <a:schemeClr val="bg1">
              <a:lumMod val="7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t>External device interface</a:t>
            </a:r>
          </a:p>
          <a:p>
            <a:pPr algn="ctr">
              <a:defRPr/>
            </a:pPr>
            <a:r>
              <a:rPr lang="en-GB" b="0" dirty="0"/>
              <a:t>(External Device Region)</a:t>
            </a:r>
            <a:endParaRPr lang="en-GB" b="0" dirty="0">
              <a:cs typeface="Arial" charset="0"/>
            </a:endParaRPr>
          </a:p>
        </p:txBody>
      </p:sp>
      <p:sp>
        <p:nvSpPr>
          <p:cNvPr id="30" name="Rectangle 29"/>
          <p:cNvSpPr/>
          <p:nvPr/>
        </p:nvSpPr>
        <p:spPr bwMode="auto">
          <a:xfrm>
            <a:off x="7435062" y="3162300"/>
            <a:ext cx="846336" cy="293688"/>
          </a:xfrm>
          <a:prstGeom prst="rect">
            <a:avLst/>
          </a:prstGeom>
          <a:solidFill>
            <a:schemeClr val="bg1">
              <a:lumMod val="9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Timer</a:t>
            </a:r>
          </a:p>
        </p:txBody>
      </p:sp>
      <p:sp>
        <p:nvSpPr>
          <p:cNvPr id="32" name="Rectangle 31"/>
          <p:cNvSpPr/>
          <p:nvPr/>
        </p:nvSpPr>
        <p:spPr bwMode="auto">
          <a:xfrm>
            <a:off x="8478172" y="3162300"/>
            <a:ext cx="848451" cy="293688"/>
          </a:xfrm>
          <a:prstGeom prst="rect">
            <a:avLst/>
          </a:prstGeom>
          <a:solidFill>
            <a:schemeClr val="bg1">
              <a:lumMod val="9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UART</a:t>
            </a:r>
          </a:p>
        </p:txBody>
      </p:sp>
      <p:sp>
        <p:nvSpPr>
          <p:cNvPr id="33" name="Rectangle 32"/>
          <p:cNvSpPr/>
          <p:nvPr/>
        </p:nvSpPr>
        <p:spPr bwMode="auto">
          <a:xfrm>
            <a:off x="9529743" y="3162300"/>
            <a:ext cx="846336" cy="293688"/>
          </a:xfrm>
          <a:prstGeom prst="rect">
            <a:avLst/>
          </a:prstGeom>
          <a:solidFill>
            <a:schemeClr val="bg1">
              <a:lumMod val="95000"/>
            </a:schemeClr>
          </a:solidFill>
          <a:ln w="6350" cap="flat" cmpd="sng" algn="ctr">
            <a:solidFill>
              <a:schemeClr val="tx1">
                <a:lumMod val="75000"/>
                <a:lumOff val="25000"/>
              </a:schemeClr>
            </a:solidFill>
            <a:prstDash val="solid"/>
            <a:round/>
            <a:headEnd type="none" w="med" len="med"/>
            <a:tailEnd type="none" w="med" len="med"/>
          </a:ln>
          <a:effectLst/>
        </p:spPr>
        <p:txBody>
          <a:bodyPr wrap="none" anchor="ctr"/>
          <a:lstStyle/>
          <a:p>
            <a:pPr algn="ctr">
              <a:defRPr/>
            </a:pPr>
            <a:r>
              <a:rPr lang="en-GB" b="0" dirty="0">
                <a:cs typeface="Arial" charset="0"/>
              </a:rPr>
              <a:t>GPIO</a:t>
            </a:r>
          </a:p>
        </p:txBody>
      </p:sp>
      <p:sp>
        <p:nvSpPr>
          <p:cNvPr id="34" name="Up-Down Arrow 33"/>
          <p:cNvSpPr/>
          <p:nvPr/>
        </p:nvSpPr>
        <p:spPr bwMode="auto">
          <a:xfrm>
            <a:off x="8748999" y="2768600"/>
            <a:ext cx="281406" cy="3175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35" name="Up-Down Arrow 34"/>
          <p:cNvSpPr/>
          <p:nvPr/>
        </p:nvSpPr>
        <p:spPr bwMode="auto">
          <a:xfrm>
            <a:off x="5418667" y="2768600"/>
            <a:ext cx="281406" cy="3175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36" name="Up-Down Arrow 35"/>
          <p:cNvSpPr/>
          <p:nvPr/>
        </p:nvSpPr>
        <p:spPr bwMode="auto">
          <a:xfrm>
            <a:off x="2636336" y="2768600"/>
            <a:ext cx="279291" cy="3175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37" name="Up-Down Arrow 36"/>
          <p:cNvSpPr/>
          <p:nvPr/>
        </p:nvSpPr>
        <p:spPr bwMode="auto">
          <a:xfrm>
            <a:off x="4026445" y="2768601"/>
            <a:ext cx="281406" cy="1266825"/>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38" name="Up-Down Arrow 37"/>
          <p:cNvSpPr/>
          <p:nvPr/>
        </p:nvSpPr>
        <p:spPr bwMode="auto">
          <a:xfrm>
            <a:off x="6690286" y="2768601"/>
            <a:ext cx="279291" cy="1266825"/>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39" name="Up-Down Arrow 38"/>
          <p:cNvSpPr/>
          <p:nvPr/>
        </p:nvSpPr>
        <p:spPr bwMode="auto">
          <a:xfrm>
            <a:off x="6159211" y="2184400"/>
            <a:ext cx="281406" cy="319088"/>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31777" name="TextBox 39"/>
          <p:cNvSpPr txBox="1">
            <a:spLocks noChangeArrowheads="1"/>
          </p:cNvSpPr>
          <p:nvPr/>
        </p:nvSpPr>
        <p:spPr bwMode="auto">
          <a:xfrm>
            <a:off x="1675746" y="1158875"/>
            <a:ext cx="12081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rgbClr val="000000"/>
                </a:solidFill>
                <a:latin typeface="Arial" charset="0"/>
                <a:ea typeface="MS PGothic" pitchFamily="34" charset="-128"/>
              </a:defRPr>
            </a:lvl1pPr>
            <a:lvl2pPr marL="742950" indent="-285750" eaLnBrk="0" hangingPunct="0">
              <a:defRPr sz="1400" b="1">
                <a:solidFill>
                  <a:srgbClr val="000000"/>
                </a:solidFill>
                <a:latin typeface="Arial" charset="0"/>
                <a:ea typeface="MS PGothic" pitchFamily="34" charset="-128"/>
              </a:defRPr>
            </a:lvl2pPr>
            <a:lvl3pPr marL="1143000" indent="-228600" eaLnBrk="0" hangingPunct="0">
              <a:defRPr sz="1400" b="1">
                <a:solidFill>
                  <a:srgbClr val="000000"/>
                </a:solidFill>
                <a:latin typeface="Arial" charset="0"/>
                <a:ea typeface="MS PGothic" pitchFamily="34" charset="-128"/>
              </a:defRPr>
            </a:lvl3pPr>
            <a:lvl4pPr marL="1600200" indent="-228600" eaLnBrk="0" hangingPunct="0">
              <a:defRPr sz="1400" b="1">
                <a:solidFill>
                  <a:srgbClr val="000000"/>
                </a:solidFill>
                <a:latin typeface="Arial" charset="0"/>
                <a:ea typeface="MS PGothic" pitchFamily="34" charset="-128"/>
              </a:defRPr>
            </a:lvl4pPr>
            <a:lvl5pPr marL="2057400" indent="-228600" eaLnBrk="0" hangingPunct="0">
              <a:defRPr sz="1400" b="1">
                <a:solidFill>
                  <a:srgbClr val="000000"/>
                </a:solidFill>
                <a:latin typeface="Arial"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charset="0"/>
                <a:ea typeface="MS PGothic" pitchFamily="34" charset="-128"/>
              </a:defRPr>
            </a:lvl9pPr>
          </a:lstStyle>
          <a:p>
            <a:pPr eaLnBrk="1" hangingPunct="1"/>
            <a:r>
              <a:rPr lang="en-GB" b="0"/>
              <a:t>Chip Silicon</a:t>
            </a:r>
          </a:p>
        </p:txBody>
      </p:sp>
      <p:sp>
        <p:nvSpPr>
          <p:cNvPr id="41" name="Up-Down Arrow 40"/>
          <p:cNvSpPr/>
          <p:nvPr/>
        </p:nvSpPr>
        <p:spPr bwMode="auto">
          <a:xfrm>
            <a:off x="2532662" y="4625975"/>
            <a:ext cx="281406" cy="6096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42" name="Up-Down Arrow 41"/>
          <p:cNvSpPr/>
          <p:nvPr/>
        </p:nvSpPr>
        <p:spPr bwMode="auto">
          <a:xfrm>
            <a:off x="4633690" y="4625975"/>
            <a:ext cx="281407" cy="6096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
        <p:nvSpPr>
          <p:cNvPr id="43" name="Up-Down Arrow 42"/>
          <p:cNvSpPr/>
          <p:nvPr/>
        </p:nvSpPr>
        <p:spPr bwMode="auto">
          <a:xfrm>
            <a:off x="7143076" y="4625975"/>
            <a:ext cx="281407" cy="609600"/>
          </a:xfrm>
          <a:prstGeom prst="upDownArrow">
            <a:avLst/>
          </a:prstGeom>
          <a:solidFill>
            <a:schemeClr val="bg1">
              <a:lumMod val="95000"/>
            </a:schemeClr>
          </a:solidFill>
          <a:ln w="19050" cap="flat" cmpd="sng" algn="ctr">
            <a:solidFill>
              <a:schemeClr val="tx1">
                <a:lumMod val="50000"/>
                <a:lumOff val="50000"/>
              </a:schemeClr>
            </a:solidFill>
            <a:prstDash val="solid"/>
            <a:round/>
            <a:headEnd type="none" w="med" len="med"/>
            <a:tailEnd type="none" w="med" len="med"/>
          </a:ln>
          <a:effectLst/>
        </p:spPr>
        <p:txBody>
          <a:bodyPr wrap="none" anchor="ctr"/>
          <a:lstStyle/>
          <a:p>
            <a:pPr algn="ctr">
              <a:defRPr/>
            </a:pPr>
            <a:endParaRPr lang="en-GB"/>
          </a:p>
        </p:txBody>
      </p:sp>
    </p:spTree>
    <p:extLst>
      <p:ext uri="{BB962C8B-B14F-4D97-AF65-F5344CB8AC3E}">
        <p14:creationId xmlns:p14="http://schemas.microsoft.com/office/powerpoint/2010/main" val="34194553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Bit-band Operations</a:t>
            </a:r>
            <a:endParaRPr lang="en-GB" dirty="0"/>
          </a:p>
        </p:txBody>
      </p:sp>
      <p:sp>
        <p:nvSpPr>
          <p:cNvPr id="3" name="Content Placeholder 2"/>
          <p:cNvSpPr>
            <a:spLocks noGrp="1"/>
          </p:cNvSpPr>
          <p:nvPr>
            <p:ph idx="1"/>
          </p:nvPr>
        </p:nvSpPr>
        <p:spPr>
          <a:xfrm>
            <a:off x="609600" y="1109800"/>
            <a:ext cx="10833100" cy="4680000"/>
          </a:xfrm>
        </p:spPr>
        <p:txBody>
          <a:bodyPr/>
          <a:lstStyle/>
          <a:p>
            <a:r>
              <a:rPr lang="en-GB" sz="2000" dirty="0" smtClean="0"/>
              <a:t>Bit-band operation allows a single load/store operation to access a single bit in the memory, for example, to change a single bit of one 32-bit data:</a:t>
            </a:r>
          </a:p>
          <a:p>
            <a:pPr lvl="1"/>
            <a:r>
              <a:rPr lang="en-GB" sz="1800" dirty="0" smtClean="0"/>
              <a:t>Normal operation without bit-band (read-modify-write)</a:t>
            </a:r>
          </a:p>
          <a:p>
            <a:pPr lvl="2"/>
            <a:r>
              <a:rPr lang="en-GB" sz="1800" dirty="0" smtClean="0"/>
              <a:t>Read the value of 32-bit data</a:t>
            </a:r>
          </a:p>
          <a:p>
            <a:pPr lvl="2"/>
            <a:r>
              <a:rPr lang="en-GB" sz="1800" dirty="0" smtClean="0"/>
              <a:t>Modify a single bit of the 32-bit value (keep other bits unchanged)</a:t>
            </a:r>
          </a:p>
          <a:p>
            <a:pPr lvl="2"/>
            <a:r>
              <a:rPr lang="en-GB" sz="1800" dirty="0" smtClean="0"/>
              <a:t>Write the value back to the address</a:t>
            </a:r>
          </a:p>
          <a:p>
            <a:pPr lvl="1"/>
            <a:r>
              <a:rPr lang="en-GB" sz="1800" dirty="0" smtClean="0"/>
              <a:t>Bit-band operation</a:t>
            </a:r>
          </a:p>
          <a:p>
            <a:pPr lvl="2"/>
            <a:r>
              <a:rPr lang="en-GB" sz="1800" dirty="0" smtClean="0"/>
              <a:t>Directly write a single bit (0 or 1) to the “bit-band alias address” of the data</a:t>
            </a:r>
          </a:p>
          <a:p>
            <a:r>
              <a:rPr lang="en-GB" sz="2000" dirty="0" smtClean="0"/>
              <a:t>Bit-band alias address</a:t>
            </a:r>
          </a:p>
          <a:p>
            <a:pPr lvl="1"/>
            <a:r>
              <a:rPr lang="en-GB" sz="1800" dirty="0" smtClean="0"/>
              <a:t>Each bit-band alias address is mapped to a real data address</a:t>
            </a:r>
          </a:p>
          <a:p>
            <a:pPr lvl="1"/>
            <a:r>
              <a:rPr lang="en-GB" sz="1800" dirty="0" smtClean="0"/>
              <a:t>When writing to the bit-band alias address, only a single bit of the data will be changed</a:t>
            </a:r>
            <a:endParaRPr lang="en-GB" sz="1800" dirty="0"/>
          </a:p>
        </p:txBody>
      </p:sp>
    </p:spTree>
    <p:extLst>
      <p:ext uri="{BB962C8B-B14F-4D97-AF65-F5344CB8AC3E}">
        <p14:creationId xmlns:p14="http://schemas.microsoft.com/office/powerpoint/2010/main" val="9801605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Interim Template Confidential">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ARM PPT Template 2014 Public</Template>
  <TotalTime>389</TotalTime>
  <Words>2626</Words>
  <Application>Microsoft Office PowerPoint</Application>
  <PresentationFormat>Custom</PresentationFormat>
  <Paragraphs>676</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ARM Interim Template Confidential</vt:lpstr>
      <vt:lpstr>The ARM Cortex-M0+ Processor Architecture  Part-2</vt:lpstr>
      <vt:lpstr>Module Syllabus</vt:lpstr>
      <vt:lpstr>ARM Cortex-M0+ Processor Memory Map</vt:lpstr>
      <vt:lpstr>Cortex-M0+ Memory Map</vt:lpstr>
      <vt:lpstr>Cortex-M0+ Memory Map</vt:lpstr>
      <vt:lpstr>Cortex-M0+ Memory Map</vt:lpstr>
      <vt:lpstr>Cortex-M0+ Memory Map</vt:lpstr>
      <vt:lpstr>Cortex-M0+ Memory Map Example</vt:lpstr>
      <vt:lpstr>Bit-band Operations</vt:lpstr>
      <vt:lpstr>Bit-band Operation Example</vt:lpstr>
      <vt:lpstr>Bit-band Alias Address</vt:lpstr>
      <vt:lpstr>Bit-band Alias Address</vt:lpstr>
      <vt:lpstr>Benefits of Bit-Band Operations</vt:lpstr>
      <vt:lpstr>Cortex-M0+ Program Image</vt:lpstr>
      <vt:lpstr>Cortex-M0+ Program Image</vt:lpstr>
      <vt:lpstr>Cortex-M0+ Endianness</vt:lpstr>
      <vt:lpstr>ARM Cortex-M0+ Processor Instruction Set</vt:lpstr>
      <vt:lpstr>ARM and Thumb® Instruction Set</vt:lpstr>
      <vt:lpstr>ARM and Thumb Instruction Set</vt:lpstr>
      <vt:lpstr>Cortex-M0+ Instruction Set</vt:lpstr>
      <vt:lpstr>Cortex-M0+ Instruction Set</vt:lpstr>
      <vt:lpstr>Cortex-M0+ Instruction Set</vt:lpstr>
      <vt:lpstr>Cortex-M0+ Instruction Set</vt:lpstr>
      <vt:lpstr>Cortex-M0+ Instruction Set</vt:lpstr>
      <vt:lpstr>Cortex-M0+ Instruction Set</vt:lpstr>
      <vt:lpstr>Cortex-M0+ Instruction Set</vt:lpstr>
      <vt:lpstr>Cortex-M0+ Instruction Set</vt:lpstr>
      <vt:lpstr>Cortex-M0+ Instruction Set</vt:lpstr>
      <vt:lpstr>Useful Resources</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Cottee Gillbe</dc:creator>
  <cp:lastModifiedBy>Domantas Cibas</cp:lastModifiedBy>
  <cp:revision>175</cp:revision>
  <dcterms:created xsi:type="dcterms:W3CDTF">2006-08-16T00:00:00Z</dcterms:created>
  <dcterms:modified xsi:type="dcterms:W3CDTF">2014-07-30T11:53:06Z</dcterms:modified>
</cp:coreProperties>
</file>